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9.jpg" ContentType="image/jpeg"/>
  <Override PartName="/ppt/media/image10.jpg" ContentType="image/jpeg"/>
  <Override PartName="/ppt/media/image11.jpg" ContentType="image/jpeg"/>
  <Override PartName="/ppt/media/image12.jp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6" r:id="rId5"/>
    <p:sldMasterId id="2147483663" r:id="rId6"/>
    <p:sldMasterId id="2147483702" r:id="rId7"/>
    <p:sldMasterId id="2147483704" r:id="rId8"/>
  </p:sldMasterIdLst>
  <p:notesMasterIdLst>
    <p:notesMasterId r:id="rId33"/>
  </p:notesMasterIdLst>
  <p:sldIdLst>
    <p:sldId id="263" r:id="rId9"/>
    <p:sldId id="2147379108" r:id="rId10"/>
    <p:sldId id="2147379109" r:id="rId11"/>
    <p:sldId id="2147379035" r:id="rId12"/>
    <p:sldId id="2147379113" r:id="rId13"/>
    <p:sldId id="2147379003" r:id="rId14"/>
    <p:sldId id="2147379110" r:id="rId15"/>
    <p:sldId id="2147379106" r:id="rId16"/>
    <p:sldId id="2147379105" r:id="rId17"/>
    <p:sldId id="2147379115" r:id="rId18"/>
    <p:sldId id="2147378968" r:id="rId19"/>
    <p:sldId id="272" r:id="rId20"/>
    <p:sldId id="273" r:id="rId21"/>
    <p:sldId id="259" r:id="rId22"/>
    <p:sldId id="2147379107" r:id="rId23"/>
    <p:sldId id="2147379008" r:id="rId24"/>
    <p:sldId id="2147378996" r:id="rId25"/>
    <p:sldId id="2147378978" r:id="rId26"/>
    <p:sldId id="304" r:id="rId27"/>
    <p:sldId id="2147378980" r:id="rId28"/>
    <p:sldId id="2147378981" r:id="rId29"/>
    <p:sldId id="297" r:id="rId30"/>
    <p:sldId id="2147379006" r:id="rId31"/>
    <p:sldId id="214737895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3F8304-8696-2AF5-5A39-F06AC710226F}" name="Donovan Caroline (NSFT)" initials="CD" userId="S::caroline.donovan@NSFT.NHS.UK::7033c1d3-ec42-426d-a710-18e645579345" providerId="AD"/>
  <p188:author id="{7E67524A-FB1D-E20F-E3D8-AB36EBC6BF50}" name="Arbon Emily (NSFT)" initials="EA" userId="S::emily.arbon@nsft.nhs.uk::58747030-12ac-4ef6-bf85-84134e91f1f5" providerId="AD"/>
  <p188:author id="{711DB56C-9685-9CDC-C535-A0F4DBCCE97E}" name="Ewins Mark (NSFT)" initials="ME" userId="S::mark.ewins@nsft.nhs.uk::bb742081-907b-498d-8a70-30c3abcf0949" providerId="AD"/>
  <p188:author id="{1DDA16A3-0B82-8E84-5183-84B474273277}" name="Jackson Adam (NSFT)" initials="AJ" userId="S::adam.jackson@nsft.nhs.uk::72418b80-2fc5-4dd9-81d0-e9073e1eaa27" providerId="AD"/>
  <p188:author id="{1F79E9F7-5C39-0E61-A585-85234036F7CE}" name="Nobes Richard (NSFT)" initials="RN" userId="S::Richard.Nobes@nsft.nhs.uk::c0df054f-badd-477a-a755-b3d714c05e1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onovan Caroline (NSFT)" initials="CD" lastIdx="2" clrIdx="0">
    <p:extLst>
      <p:ext uri="{19B8F6BF-5375-455C-9EA6-DF929625EA0E}">
        <p15:presenceInfo xmlns:p15="http://schemas.microsoft.com/office/powerpoint/2012/main" userId="S::caroline.donovan@NSFT.NHS.UK::7033c1d3-ec42-426d-a710-18e6455793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E88"/>
    <a:srgbClr val="C10172"/>
    <a:srgbClr val="00684F"/>
    <a:srgbClr val="006AB4"/>
    <a:srgbClr val="C41C7D"/>
    <a:srgbClr val="0D75BA"/>
    <a:srgbClr val="873D8C"/>
    <a:srgbClr val="3BABE3"/>
    <a:srgbClr val="E2F0D9"/>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4" autoAdjust="0"/>
    <p:restoredTop sz="96357" autoAdjust="0"/>
  </p:normalViewPr>
  <p:slideViewPr>
    <p:cSldViewPr snapToGrid="0">
      <p:cViewPr varScale="1">
        <p:scale>
          <a:sx n="106" d="100"/>
          <a:sy n="106" d="100"/>
        </p:scale>
        <p:origin x="75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microsoft.com/office/2018/10/relationships/authors" Target="authors.xml"/><Relationship Id="rId21" Type="http://schemas.openxmlformats.org/officeDocument/2006/relationships/slide" Target="slides/slide13.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Users\ami.dhillon\Baxendale%20Dropbox\Ami%20Dhillon\03%20-%20Delivery%20(new)\NSFT%20Stakeholder%20Survey\2024-10-09%20-%20Stakeholder%20Interviews%20Captur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ami.dhillon\Baxendale%20Dropbox\Ami%20Dhillon\03%20-%20Delivery%20(new)\NSFT%20Stakeholder%20Survey\2024-10-09%20-%20Stakeholder%20Interviews%20Captur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ami.dhillon\Baxendale%20Dropbox\Ami%20Dhillon\03%20-%20Delivery%20(new)\NSFT%20Stakeholder%20Survey\2024-10-09%20-%20Stakeholder%20Interviews%20Captur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ami.dhillon\Baxendale%20Dropbox\Ami%20Dhillon\03%20-%20Delivery%20(new)\NSFT%20Stakeholder%20Survey\2024-10-09%20-%20Stakeholder%20Interviews%20Capture.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title>
      <c:layout>
        <c:manualLayout>
          <c:xMode val="edge"/>
          <c:yMode val="edge"/>
          <c:x val="0.35393496061354635"/>
          <c:y val="1.7719971011781748E-3"/>
        </c:manualLayout>
      </c:layout>
      <c:overlay val="0"/>
      <c:spPr>
        <a:noFill/>
        <a:ln>
          <a:noFill/>
        </a:ln>
        <a:effectLst/>
      </c:spPr>
      <c:txPr>
        <a:bodyPr rot="0" spcFirstLastPara="1" vertOverflow="ellipsis" vert="horz" wrap="square" anchor="ctr" anchorCtr="1"/>
        <a:lstStyle/>
        <a:p>
          <a:pPr>
            <a:defRPr sz="1050" b="1" i="0" u="none" strike="noStrike" kern="1200" cap="all" baseline="0">
              <a:solidFill>
                <a:srgbClr val="0070C0"/>
              </a:solidFill>
              <a:latin typeface="+mn-lt"/>
              <a:ea typeface="+mn-ea"/>
              <a:cs typeface="+mn-cs"/>
            </a:defRPr>
          </a:pPr>
          <a:endParaRPr lang="en-US"/>
        </a:p>
      </c:txPr>
    </c:title>
    <c:autoTitleDeleted val="0"/>
    <c:plotArea>
      <c:layout/>
      <c:pieChart>
        <c:varyColors val="1"/>
        <c:ser>
          <c:idx val="0"/>
          <c:order val="0"/>
          <c:tx>
            <c:strRef>
              <c:f>'.'!$C$2</c:f>
              <c:strCache>
                <c:ptCount val="1"/>
                <c:pt idx="0">
                  <c:v>Improvement</c:v>
                </c:pt>
              </c:strCache>
            </c:strRef>
          </c:tx>
          <c:dPt>
            <c:idx val="0"/>
            <c:bubble3D val="0"/>
            <c:spPr>
              <a:solidFill>
                <a:schemeClr val="accent1">
                  <a:tint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FE16-4DCC-8927-4120F055C3FF}"/>
              </c:ext>
            </c:extLst>
          </c:dPt>
          <c:dPt>
            <c:idx val="1"/>
            <c:bubble3D val="0"/>
            <c:spPr>
              <a:solidFill>
                <a:schemeClr val="accent1">
                  <a:tint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FE16-4DCC-8927-4120F055C3FF}"/>
              </c:ext>
            </c:extLst>
          </c:dPt>
          <c:dPt>
            <c:idx val="2"/>
            <c:bubble3D val="0"/>
            <c:spPr>
              <a:solidFill>
                <a:schemeClr val="accent1">
                  <a:shade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FE16-4DCC-8927-4120F055C3FF}"/>
              </c:ext>
            </c:extLst>
          </c:dPt>
          <c:dPt>
            <c:idx val="3"/>
            <c:bubble3D val="0"/>
            <c:spPr>
              <a:solidFill>
                <a:schemeClr val="accent1">
                  <a:shade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FE16-4DCC-8927-4120F055C3FF}"/>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rgbClr val="0070C0"/>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FE16-4DCC-8927-4120F055C3FF}"/>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rgbClr val="0070C0"/>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FE16-4DCC-8927-4120F055C3FF}"/>
                </c:ext>
              </c:extLst>
            </c:dLbl>
            <c:dLbl>
              <c:idx val="2"/>
              <c:layout>
                <c:manualLayout>
                  <c:x val="-0.10079969290059887"/>
                  <c:y val="-1.6749287693678505E-2"/>
                </c:manualLayout>
              </c:layout>
              <c:tx>
                <c:rich>
                  <a:bodyPr rot="0" spcFirstLastPara="1" vertOverflow="ellipsis" vert="horz" wrap="square" lIns="38100" tIns="19050" rIns="38100" bIns="19050" anchor="ctr" anchorCtr="0">
                    <a:noAutofit/>
                  </a:bodyPr>
                  <a:lstStyle/>
                  <a:p>
                    <a:pPr algn="ctr">
                      <a:defRPr sz="1000" b="1" i="0" u="none" strike="noStrike" kern="1200" spc="0" baseline="0">
                        <a:solidFill>
                          <a:srgbClr val="0070C0"/>
                        </a:solidFill>
                        <a:latin typeface="+mn-lt"/>
                        <a:ea typeface="+mn-ea"/>
                        <a:cs typeface="+mn-cs"/>
                      </a:defRPr>
                    </a:pPr>
                    <a:fld id="{9440A4C5-2C4A-F748-AA53-4B6C794035A7}" type="CATEGORYNAME">
                      <a:rPr lang="en-US" smtClean="0"/>
                      <a:pPr algn="ctr">
                        <a:defRPr>
                          <a:solidFill>
                            <a:srgbClr val="0070C0"/>
                          </a:solidFill>
                        </a:defRPr>
                      </a:pPr>
                      <a:t>[CATEGORY NAME]</a:t>
                    </a:fld>
                    <a:r>
                      <a:rPr lang="en-US"/>
                      <a:t> Improved</a:t>
                    </a:r>
                    <a:r>
                      <a:rPr lang="en-US" baseline="0"/>
                      <a:t>
</a:t>
                    </a:r>
                    <a:fld id="{BCA05FDA-B9BB-3845-AB66-476DE9877631}" type="PERCENTAGE">
                      <a:rPr lang="en-US" baseline="0"/>
                      <a:pPr algn="ctr">
                        <a:defRPr>
                          <a:solidFill>
                            <a:srgbClr val="0070C0"/>
                          </a:solidFill>
                        </a:defRPr>
                      </a:pPr>
                      <a:t>[PERCENTAGE]</a:t>
                    </a:fld>
                    <a:endParaRPr lang="en-US" baseline="0"/>
                  </a:p>
                </c:rich>
              </c:tx>
              <c:spPr>
                <a:noFill/>
                <a:ln>
                  <a:noFill/>
                </a:ln>
                <a:effectLst/>
              </c:spPr>
              <c:txPr>
                <a:bodyPr rot="0" spcFirstLastPara="1" vertOverflow="ellipsis" vert="horz" wrap="square" lIns="38100" tIns="19050" rIns="38100" bIns="19050" anchor="ctr" anchorCtr="0">
                  <a:noAutofit/>
                </a:bodyPr>
                <a:lstStyle/>
                <a:p>
                  <a:pPr algn="ctr">
                    <a:defRPr sz="1000" b="1" i="0" u="none" strike="noStrike" kern="1200" spc="0" baseline="0">
                      <a:solidFill>
                        <a:srgbClr val="0070C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7264573616196064"/>
                      <c:h val="0.29223735138633983"/>
                    </c:manualLayout>
                  </c15:layout>
                  <c15:dlblFieldTable/>
                  <c15:showDataLabelsRange val="0"/>
                </c:ext>
                <c:ext xmlns:c16="http://schemas.microsoft.com/office/drawing/2014/chart" uri="{C3380CC4-5D6E-409C-BE32-E72D297353CC}">
                  <c16:uniqueId val="{00000005-FE16-4DCC-8927-4120F055C3FF}"/>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rgbClr val="0070C0"/>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FE16-4DCC-8927-4120F055C3FF}"/>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rgbClr val="0070C0"/>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'.'!$D$1:$G$1</c:f>
              <c:strCache>
                <c:ptCount val="4"/>
                <c:pt idx="0">
                  <c:v>Yes</c:v>
                </c:pt>
                <c:pt idx="1">
                  <c:v>No</c:v>
                </c:pt>
                <c:pt idx="2">
                  <c:v>Somewhat</c:v>
                </c:pt>
                <c:pt idx="3">
                  <c:v>N/A</c:v>
                </c:pt>
              </c:strCache>
            </c:strRef>
          </c:cat>
          <c:val>
            <c:numRef>
              <c:f>'.'!$D$2:$G$2</c:f>
              <c:numCache>
                <c:formatCode>General</c:formatCode>
                <c:ptCount val="4"/>
                <c:pt idx="0">
                  <c:v>4</c:v>
                </c:pt>
                <c:pt idx="1">
                  <c:v>1</c:v>
                </c:pt>
                <c:pt idx="2">
                  <c:v>15</c:v>
                </c:pt>
                <c:pt idx="3">
                  <c:v>1</c:v>
                </c:pt>
              </c:numCache>
            </c:numRef>
          </c:val>
          <c:extLst>
            <c:ext xmlns:c16="http://schemas.microsoft.com/office/drawing/2014/chart" uri="{C3380CC4-5D6E-409C-BE32-E72D297353CC}">
              <c16:uniqueId val="{00000008-FE16-4DCC-8927-4120F055C3FF}"/>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title>
      <c:layout>
        <c:manualLayout>
          <c:xMode val="edge"/>
          <c:yMode val="edge"/>
          <c:x val="0.32100944002891268"/>
          <c:y val="7.4184474591379359E-3"/>
        </c:manualLayout>
      </c:layout>
      <c:overlay val="0"/>
      <c:spPr>
        <a:noFill/>
        <a:ln>
          <a:noFill/>
        </a:ln>
        <a:effectLst/>
      </c:spPr>
      <c:txPr>
        <a:bodyPr rot="0" spcFirstLastPara="1" vertOverflow="ellipsis" vert="horz" wrap="square" anchor="ctr" anchorCtr="1"/>
        <a:lstStyle/>
        <a:p>
          <a:pPr>
            <a:defRPr sz="1050" b="1" i="0" u="none" strike="noStrike" kern="1200" cap="all" baseline="0">
              <a:solidFill>
                <a:srgbClr val="0070C0"/>
              </a:solidFill>
              <a:latin typeface="+mn-lt"/>
              <a:ea typeface="+mn-ea"/>
              <a:cs typeface="+mn-cs"/>
            </a:defRPr>
          </a:pPr>
          <a:endParaRPr lang="en-US"/>
        </a:p>
      </c:txPr>
    </c:title>
    <c:autoTitleDeleted val="0"/>
    <c:plotArea>
      <c:layout/>
      <c:pieChart>
        <c:varyColors val="1"/>
        <c:ser>
          <c:idx val="0"/>
          <c:order val="0"/>
          <c:tx>
            <c:strRef>
              <c:f>'.'!$C$3</c:f>
              <c:strCache>
                <c:ptCount val="1"/>
                <c:pt idx="0">
                  <c:v>Improvement</c:v>
                </c:pt>
              </c:strCache>
            </c:strRef>
          </c:tx>
          <c:dPt>
            <c:idx val="0"/>
            <c:bubble3D val="0"/>
            <c:spPr>
              <a:solidFill>
                <a:schemeClr val="accent1">
                  <a:tint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649-4071-87D8-4679F6A5801D}"/>
              </c:ext>
            </c:extLst>
          </c:dPt>
          <c:dPt>
            <c:idx val="1"/>
            <c:bubble3D val="0"/>
            <c:spPr>
              <a:solidFill>
                <a:schemeClr val="accent1">
                  <a:tint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649-4071-87D8-4679F6A5801D}"/>
              </c:ext>
            </c:extLst>
          </c:dPt>
          <c:dPt>
            <c:idx val="2"/>
            <c:bubble3D val="0"/>
            <c:spPr>
              <a:solidFill>
                <a:schemeClr val="accent1">
                  <a:shade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649-4071-87D8-4679F6A5801D}"/>
              </c:ext>
            </c:extLst>
          </c:dPt>
          <c:dPt>
            <c:idx val="3"/>
            <c:bubble3D val="0"/>
            <c:spPr>
              <a:solidFill>
                <a:schemeClr val="accent1">
                  <a:shade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8649-4071-87D8-4679F6A5801D}"/>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rgbClr val="0070C0"/>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8649-4071-87D8-4679F6A5801D}"/>
                </c:ext>
              </c:extLst>
            </c:dLbl>
            <c:dLbl>
              <c:idx val="1"/>
              <c:layout>
                <c:manualLayout>
                  <c:x val="2.8632300391157803E-2"/>
                  <c:y val="-5.5784176730421443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rgbClr val="0070C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649-4071-87D8-4679F6A5801D}"/>
                </c:ext>
              </c:extLst>
            </c:dLbl>
            <c:dLbl>
              <c:idx val="2"/>
              <c:layout>
                <c:manualLayout>
                  <c:x val="-7.8572288310281534E-3"/>
                  <c:y val="-3.8051481025422357E-2"/>
                </c:manualLayout>
              </c:layout>
              <c:tx>
                <c:rich>
                  <a:bodyPr rot="0" spcFirstLastPara="1" vertOverflow="ellipsis" vert="horz" wrap="square" lIns="38100" tIns="19050" rIns="38100" bIns="19050" anchor="ctr" anchorCtr="1">
                    <a:noAutofit/>
                  </a:bodyPr>
                  <a:lstStyle/>
                  <a:p>
                    <a:pPr>
                      <a:defRPr sz="1000" b="1" i="0" u="none" strike="noStrike" kern="1200" spc="0" baseline="0">
                        <a:solidFill>
                          <a:srgbClr val="0070C0"/>
                        </a:solidFill>
                        <a:latin typeface="+mn-lt"/>
                        <a:ea typeface="+mn-ea"/>
                        <a:cs typeface="+mn-cs"/>
                      </a:defRPr>
                    </a:pPr>
                    <a:fld id="{C96BB8AC-E518-8441-8DDA-4B8FBA46555F}" type="CATEGORYNAME">
                      <a:rPr lang="en-US" smtClean="0"/>
                      <a:pPr>
                        <a:defRPr>
                          <a:solidFill>
                            <a:srgbClr val="0070C0"/>
                          </a:solidFill>
                        </a:defRPr>
                      </a:pPr>
                      <a:t>[CATEGORY NAME]</a:t>
                    </a:fld>
                    <a:r>
                      <a:rPr lang="en-US"/>
                      <a:t> Improved</a:t>
                    </a:r>
                    <a:r>
                      <a:rPr lang="en-US" baseline="0"/>
                      <a:t>
</a:t>
                    </a:r>
                    <a:fld id="{B12AA3B6-B956-1246-89B5-25F9CE999413}" type="PERCENTAGE">
                      <a:rPr lang="en-US" baseline="0"/>
                      <a:pPr>
                        <a:defRPr>
                          <a:solidFill>
                            <a:srgbClr val="0070C0"/>
                          </a:solidFill>
                        </a:defRPr>
                      </a:pPr>
                      <a:t>[PERCENTAGE]</a:t>
                    </a:fld>
                    <a:endParaRPr lang="en-US" baseline="0"/>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rgbClr val="0070C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0627478956547505"/>
                      <c:h val="0.28591531896085498"/>
                    </c:manualLayout>
                  </c15:layout>
                  <c15:dlblFieldTable/>
                  <c15:showDataLabelsRange val="0"/>
                </c:ext>
                <c:ext xmlns:c16="http://schemas.microsoft.com/office/drawing/2014/chart" uri="{C3380CC4-5D6E-409C-BE32-E72D297353CC}">
                  <c16:uniqueId val="{00000005-8649-4071-87D8-4679F6A5801D}"/>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rgbClr val="0070C0"/>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8649-4071-87D8-4679F6A5801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rgbClr val="0070C0"/>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'.'!$D$1:$G$1</c:f>
              <c:strCache>
                <c:ptCount val="4"/>
                <c:pt idx="0">
                  <c:v>Yes</c:v>
                </c:pt>
                <c:pt idx="1">
                  <c:v>No</c:v>
                </c:pt>
                <c:pt idx="2">
                  <c:v>Somewhat</c:v>
                </c:pt>
                <c:pt idx="3">
                  <c:v>N/A</c:v>
                </c:pt>
              </c:strCache>
            </c:strRef>
          </c:cat>
          <c:val>
            <c:numRef>
              <c:f>'.'!$D$3:$G$3</c:f>
              <c:numCache>
                <c:formatCode>General</c:formatCode>
                <c:ptCount val="4"/>
                <c:pt idx="0">
                  <c:v>7</c:v>
                </c:pt>
                <c:pt idx="1">
                  <c:v>2</c:v>
                </c:pt>
                <c:pt idx="2">
                  <c:v>9</c:v>
                </c:pt>
                <c:pt idx="3">
                  <c:v>3</c:v>
                </c:pt>
              </c:numCache>
            </c:numRef>
          </c:val>
          <c:extLst>
            <c:ext xmlns:c16="http://schemas.microsoft.com/office/drawing/2014/chart" uri="{C3380CC4-5D6E-409C-BE32-E72D297353CC}">
              <c16:uniqueId val="{00000008-8649-4071-87D8-4679F6A5801D}"/>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title>
      <c:layout>
        <c:manualLayout>
          <c:xMode val="edge"/>
          <c:yMode val="edge"/>
          <c:x val="0.37705994476412019"/>
          <c:y val="5.6974751410802681E-2"/>
        </c:manualLayout>
      </c:layout>
      <c:overlay val="0"/>
      <c:spPr>
        <a:noFill/>
        <a:ln>
          <a:noFill/>
        </a:ln>
        <a:effectLst/>
      </c:spPr>
      <c:txPr>
        <a:bodyPr rot="0" spcFirstLastPara="1" vertOverflow="ellipsis" vert="horz" wrap="square" anchor="ctr" anchorCtr="1"/>
        <a:lstStyle/>
        <a:p>
          <a:pPr>
            <a:defRPr sz="1050" b="1" i="0" u="none" strike="noStrike" kern="1200" cap="all" baseline="0">
              <a:solidFill>
                <a:srgbClr val="0070C0"/>
              </a:solidFill>
              <a:latin typeface="+mn-lt"/>
              <a:ea typeface="+mn-ea"/>
              <a:cs typeface="+mn-cs"/>
            </a:defRPr>
          </a:pPr>
          <a:endParaRPr lang="en-US"/>
        </a:p>
      </c:txPr>
    </c:title>
    <c:autoTitleDeleted val="0"/>
    <c:plotArea>
      <c:layout>
        <c:manualLayout>
          <c:layoutTarget val="inner"/>
          <c:xMode val="edge"/>
          <c:yMode val="edge"/>
          <c:x val="0.34163114164869518"/>
          <c:y val="0.21295029230819551"/>
          <c:w val="0.34858485046057142"/>
          <c:h val="0.6599898079871197"/>
        </c:manualLayout>
      </c:layout>
      <c:pieChart>
        <c:varyColors val="1"/>
        <c:ser>
          <c:idx val="0"/>
          <c:order val="0"/>
          <c:tx>
            <c:strRef>
              <c:f>'.'!$C$4</c:f>
              <c:strCache>
                <c:ptCount val="1"/>
                <c:pt idx="0">
                  <c:v>Improvement</c:v>
                </c:pt>
              </c:strCache>
            </c:strRef>
          </c:tx>
          <c:dPt>
            <c:idx val="0"/>
            <c:bubble3D val="0"/>
            <c:spPr>
              <a:solidFill>
                <a:schemeClr val="accent1">
                  <a:tint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7FE-4196-8FF6-E6AA9F58E5A2}"/>
              </c:ext>
            </c:extLst>
          </c:dPt>
          <c:dPt>
            <c:idx val="1"/>
            <c:bubble3D val="0"/>
            <c:spPr>
              <a:solidFill>
                <a:schemeClr val="accent1">
                  <a:tint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7FE-4196-8FF6-E6AA9F58E5A2}"/>
              </c:ext>
            </c:extLst>
          </c:dPt>
          <c:dPt>
            <c:idx val="2"/>
            <c:bubble3D val="0"/>
            <c:spPr>
              <a:solidFill>
                <a:schemeClr val="accent1">
                  <a:shade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E7FE-4196-8FF6-E6AA9F58E5A2}"/>
              </c:ext>
            </c:extLst>
          </c:dPt>
          <c:dPt>
            <c:idx val="3"/>
            <c:bubble3D val="0"/>
            <c:spPr>
              <a:solidFill>
                <a:schemeClr val="accent1">
                  <a:shade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E7FE-4196-8FF6-E6AA9F58E5A2}"/>
              </c:ext>
            </c:extLst>
          </c:dPt>
          <c:dLbls>
            <c:dLbl>
              <c:idx val="0"/>
              <c:layout>
                <c:manualLayout>
                  <c:x val="1.0615711252653927E-2"/>
                  <c:y val="-0.204341417660458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rgbClr val="0070C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8.2908704883227172E-2"/>
                      <c:h val="0.190339005761758"/>
                    </c:manualLayout>
                  </c15:layout>
                </c:ext>
                <c:ext xmlns:c16="http://schemas.microsoft.com/office/drawing/2014/chart" uri="{C3380CC4-5D6E-409C-BE32-E72D297353CC}">
                  <c16:uniqueId val="{00000001-E7FE-4196-8FF6-E6AA9F58E5A2}"/>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rgbClr val="0070C0"/>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E7FE-4196-8FF6-E6AA9F58E5A2}"/>
                </c:ext>
              </c:extLst>
            </c:dLbl>
            <c:dLbl>
              <c:idx val="2"/>
              <c:layout>
                <c:manualLayout>
                  <c:x val="-1.7692879294776906E-2"/>
                  <c:y val="0.16514578512537695"/>
                </c:manualLayout>
              </c:layout>
              <c:tx>
                <c:rich>
                  <a:bodyPr rot="0" spcFirstLastPara="1" vertOverflow="ellipsis" vert="horz" wrap="square" lIns="38100" tIns="19050" rIns="38100" bIns="19050" anchor="ctr" anchorCtr="1">
                    <a:noAutofit/>
                  </a:bodyPr>
                  <a:lstStyle/>
                  <a:p>
                    <a:pPr>
                      <a:defRPr sz="1000" b="1" i="0" u="none" strike="noStrike" kern="1200" spc="0" baseline="0">
                        <a:solidFill>
                          <a:srgbClr val="0070C0"/>
                        </a:solidFill>
                        <a:latin typeface="+mn-lt"/>
                        <a:ea typeface="+mn-ea"/>
                        <a:cs typeface="+mn-cs"/>
                      </a:defRPr>
                    </a:pPr>
                    <a:fld id="{D54C3B96-41CF-3141-BAAD-ED4D17A0A867}" type="CATEGORYNAME">
                      <a:rPr lang="en-US" smtClean="0"/>
                      <a:pPr>
                        <a:defRPr>
                          <a:solidFill>
                            <a:srgbClr val="0070C0"/>
                          </a:solidFill>
                        </a:defRPr>
                      </a:pPr>
                      <a:t>[CATEGORY NAME]</a:t>
                    </a:fld>
                    <a:r>
                      <a:rPr lang="en-US"/>
                      <a:t> Improved</a:t>
                    </a:r>
                    <a:r>
                      <a:rPr lang="en-US" baseline="0"/>
                      <a:t>
</a:t>
                    </a:r>
                    <a:fld id="{CAF907A0-DEDF-0F45-80A2-BE113D02A609}" type="PERCENTAGE">
                      <a:rPr lang="en-US" baseline="0"/>
                      <a:pPr>
                        <a:defRPr>
                          <a:solidFill>
                            <a:srgbClr val="0070C0"/>
                          </a:solidFill>
                        </a:defRPr>
                      </a:pPr>
                      <a:t>[PERCENTAGE]</a:t>
                    </a:fld>
                    <a:endParaRPr lang="en-US" baseline="0"/>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rgbClr val="0070C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0795035970822118"/>
                      <c:h val="0.35463140469360127"/>
                    </c:manualLayout>
                  </c15:layout>
                  <c15:dlblFieldTable/>
                  <c15:showDataLabelsRange val="0"/>
                </c:ext>
                <c:ext xmlns:c16="http://schemas.microsoft.com/office/drawing/2014/chart" uri="{C3380CC4-5D6E-409C-BE32-E72D297353CC}">
                  <c16:uniqueId val="{00000005-E7FE-4196-8FF6-E6AA9F58E5A2}"/>
                </c:ext>
              </c:extLst>
            </c:dLbl>
            <c:dLbl>
              <c:idx val="3"/>
              <c:layout>
                <c:manualLayout>
                  <c:x val="-0.12311536296816401"/>
                  <c:y val="6.0916795825283983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rgbClr val="0070C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324486907289455"/>
                      <c:h val="0.18363928714993971"/>
                    </c:manualLayout>
                  </c15:layout>
                </c:ext>
                <c:ext xmlns:c16="http://schemas.microsoft.com/office/drawing/2014/chart" uri="{C3380CC4-5D6E-409C-BE32-E72D297353CC}">
                  <c16:uniqueId val="{00000007-E7FE-4196-8FF6-E6AA9F58E5A2}"/>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rgbClr val="0070C0"/>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'.'!$D$1:$G$1</c:f>
              <c:strCache>
                <c:ptCount val="4"/>
                <c:pt idx="0">
                  <c:v>Yes</c:v>
                </c:pt>
                <c:pt idx="1">
                  <c:v>No</c:v>
                </c:pt>
                <c:pt idx="2">
                  <c:v>Somewhat</c:v>
                </c:pt>
                <c:pt idx="3">
                  <c:v>N/A</c:v>
                </c:pt>
              </c:strCache>
            </c:strRef>
          </c:cat>
          <c:val>
            <c:numRef>
              <c:f>'.'!$D$4:$G$4</c:f>
              <c:numCache>
                <c:formatCode>General</c:formatCode>
                <c:ptCount val="4"/>
                <c:pt idx="0">
                  <c:v>11</c:v>
                </c:pt>
                <c:pt idx="1">
                  <c:v>2</c:v>
                </c:pt>
                <c:pt idx="2">
                  <c:v>6</c:v>
                </c:pt>
                <c:pt idx="3">
                  <c:v>2</c:v>
                </c:pt>
              </c:numCache>
            </c:numRef>
          </c:val>
          <c:extLst>
            <c:ext xmlns:c16="http://schemas.microsoft.com/office/drawing/2014/chart" uri="{C3380CC4-5D6E-409C-BE32-E72D297353CC}">
              <c16:uniqueId val="{00000008-E7FE-4196-8FF6-E6AA9F58E5A2}"/>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title>
      <c:overlay val="0"/>
      <c:spPr>
        <a:noFill/>
        <a:ln>
          <a:noFill/>
        </a:ln>
        <a:effectLst/>
      </c:spPr>
      <c:txPr>
        <a:bodyPr rot="0" spcFirstLastPara="1" vertOverflow="ellipsis" vert="horz" wrap="square" anchor="ctr" anchorCtr="1"/>
        <a:lstStyle/>
        <a:p>
          <a:pPr>
            <a:defRPr sz="1050" b="1" i="0" u="none" strike="noStrike" kern="1200" cap="all" baseline="0">
              <a:solidFill>
                <a:srgbClr val="0070C0"/>
              </a:solidFill>
              <a:latin typeface="+mn-lt"/>
              <a:ea typeface="+mn-ea"/>
              <a:cs typeface="+mn-cs"/>
            </a:defRPr>
          </a:pPr>
          <a:endParaRPr lang="en-US"/>
        </a:p>
      </c:txPr>
    </c:title>
    <c:autoTitleDeleted val="0"/>
    <c:plotArea>
      <c:layout/>
      <c:pieChart>
        <c:varyColors val="1"/>
        <c:ser>
          <c:idx val="0"/>
          <c:order val="0"/>
          <c:tx>
            <c:strRef>
              <c:f>'.'!$C$5</c:f>
              <c:strCache>
                <c:ptCount val="1"/>
                <c:pt idx="0">
                  <c:v>Improvement</c:v>
                </c:pt>
              </c:strCache>
            </c:strRef>
          </c:tx>
          <c:dPt>
            <c:idx val="0"/>
            <c:bubble3D val="0"/>
            <c:spPr>
              <a:solidFill>
                <a:schemeClr val="accent1">
                  <a:tint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4ABC-45E4-94BB-9B39555C09C1}"/>
              </c:ext>
            </c:extLst>
          </c:dPt>
          <c:dPt>
            <c:idx val="1"/>
            <c:bubble3D val="0"/>
            <c:spPr>
              <a:solidFill>
                <a:schemeClr val="accent1">
                  <a:tint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4ABC-45E4-94BB-9B39555C09C1}"/>
              </c:ext>
            </c:extLst>
          </c:dPt>
          <c:dPt>
            <c:idx val="2"/>
            <c:bubble3D val="0"/>
            <c:spPr>
              <a:solidFill>
                <a:schemeClr val="accent1">
                  <a:shade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4ABC-45E4-94BB-9B39555C09C1}"/>
              </c:ext>
            </c:extLst>
          </c:dPt>
          <c:dPt>
            <c:idx val="3"/>
            <c:bubble3D val="0"/>
            <c:spPr>
              <a:solidFill>
                <a:schemeClr val="accent1">
                  <a:shade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4ABC-45E4-94BB-9B39555C09C1}"/>
              </c:ext>
            </c:extLst>
          </c:dPt>
          <c:dLbls>
            <c:dLbl>
              <c:idx val="0"/>
              <c:layout>
                <c:manualLayout>
                  <c:x val="1.4231706374123545E-2"/>
                  <c:y val="-0.1880241434640041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rgbClr val="0070C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ABC-45E4-94BB-9B39555C09C1}"/>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rgbClr val="0070C0"/>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4ABC-45E4-94BB-9B39555C09C1}"/>
                </c:ext>
              </c:extLst>
            </c:dLbl>
            <c:dLbl>
              <c:idx val="2"/>
              <c:layout>
                <c:manualLayout>
                  <c:x val="0"/>
                  <c:y val="-0.10089776229398371"/>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rgbClr val="0070C0"/>
                        </a:solidFill>
                        <a:latin typeface="+mn-lt"/>
                        <a:ea typeface="+mn-ea"/>
                        <a:cs typeface="+mn-cs"/>
                      </a:defRPr>
                    </a:pPr>
                    <a:fld id="{1667397E-6009-534C-A54E-B5382862E2A7}" type="CATEGORYNAME">
                      <a:rPr lang="en-US" smtClean="0"/>
                      <a:pPr>
                        <a:defRPr>
                          <a:solidFill>
                            <a:srgbClr val="0070C0"/>
                          </a:solidFill>
                        </a:defRPr>
                      </a:pPr>
                      <a:t>[CATEGORY NAME]</a:t>
                    </a:fld>
                    <a:r>
                      <a:rPr lang="en-US"/>
                      <a:t> Improved</a:t>
                    </a:r>
                    <a:r>
                      <a:rPr lang="en-US" baseline="0"/>
                      <a:t>
</a:t>
                    </a:r>
                    <a:fld id="{F068B24B-F389-F449-B430-946A10CBC089}" type="PERCENTAGE">
                      <a:rPr lang="en-US" baseline="0"/>
                      <a:pPr>
                        <a:defRPr>
                          <a:solidFill>
                            <a:srgbClr val="0070C0"/>
                          </a:solidFill>
                        </a:defRPr>
                      </a:pPr>
                      <a:t>[PERCENTAGE]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rgbClr val="0070C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3311863213284898"/>
                      <c:h val="0.26540961657563139"/>
                    </c:manualLayout>
                  </c15:layout>
                  <c15:dlblFieldTable/>
                  <c15:showDataLabelsRange val="0"/>
                </c:ext>
                <c:ext xmlns:c16="http://schemas.microsoft.com/office/drawing/2014/chart" uri="{C3380CC4-5D6E-409C-BE32-E72D297353CC}">
                  <c16:uniqueId val="{00000005-4ABC-45E4-94BB-9B39555C09C1}"/>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rgbClr val="0070C0"/>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4ABC-45E4-94BB-9B39555C09C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rgbClr val="0070C0"/>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'.'!$D$1:$G$1</c:f>
              <c:strCache>
                <c:ptCount val="4"/>
                <c:pt idx="0">
                  <c:v>Yes</c:v>
                </c:pt>
                <c:pt idx="1">
                  <c:v>No</c:v>
                </c:pt>
                <c:pt idx="2">
                  <c:v>Somewhat</c:v>
                </c:pt>
                <c:pt idx="3">
                  <c:v>N/A</c:v>
                </c:pt>
              </c:strCache>
            </c:strRef>
          </c:cat>
          <c:val>
            <c:numRef>
              <c:f>'.'!$D$5:$G$5</c:f>
              <c:numCache>
                <c:formatCode>General</c:formatCode>
                <c:ptCount val="4"/>
                <c:pt idx="0">
                  <c:v>13</c:v>
                </c:pt>
                <c:pt idx="1">
                  <c:v>2</c:v>
                </c:pt>
                <c:pt idx="2">
                  <c:v>2</c:v>
                </c:pt>
                <c:pt idx="3">
                  <c:v>4</c:v>
                </c:pt>
              </c:numCache>
            </c:numRef>
          </c:val>
          <c:extLst>
            <c:ext xmlns:c16="http://schemas.microsoft.com/office/drawing/2014/chart" uri="{C3380CC4-5D6E-409C-BE32-E72D297353CC}">
              <c16:uniqueId val="{00000008-4ABC-45E4-94BB-9B39555C09C1}"/>
            </c:ext>
          </c:extLst>
        </c:ser>
        <c:ser>
          <c:idx val="1"/>
          <c:order val="1"/>
          <c:tx>
            <c:strRef>
              <c:f>'.'!$C$3</c:f>
              <c:strCache>
                <c:ptCount val="1"/>
                <c:pt idx="0">
                  <c:v>Improvement</c:v>
                </c:pt>
              </c:strCache>
            </c:strRef>
          </c:tx>
          <c:dPt>
            <c:idx val="0"/>
            <c:bubble3D val="0"/>
            <c:spPr>
              <a:solidFill>
                <a:schemeClr val="accent1">
                  <a:tint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A-4ABC-45E4-94BB-9B39555C09C1}"/>
              </c:ext>
            </c:extLst>
          </c:dPt>
          <c:dPt>
            <c:idx val="1"/>
            <c:bubble3D val="0"/>
            <c:spPr>
              <a:solidFill>
                <a:schemeClr val="accent1">
                  <a:tint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C-4ABC-45E4-94BB-9B39555C09C1}"/>
              </c:ext>
            </c:extLst>
          </c:dPt>
          <c:dPt>
            <c:idx val="2"/>
            <c:bubble3D val="0"/>
            <c:spPr>
              <a:solidFill>
                <a:schemeClr val="accent1">
                  <a:shade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E-4ABC-45E4-94BB-9B39555C09C1}"/>
              </c:ext>
            </c:extLst>
          </c:dPt>
          <c:dPt>
            <c:idx val="3"/>
            <c:bubble3D val="0"/>
            <c:spPr>
              <a:solidFill>
                <a:schemeClr val="accent1">
                  <a:shade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0-4ABC-45E4-94BB-9B39555C09C1}"/>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tint val="58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A-4ABC-45E4-94BB-9B39555C09C1}"/>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tint val="86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C-4ABC-45E4-94BB-9B39555C09C1}"/>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hade val="86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E-4ABC-45E4-94BB-9B39555C09C1}"/>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hade val="58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10-4ABC-45E4-94BB-9B39555C09C1}"/>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'.'!$D$1:$G$1</c:f>
              <c:strCache>
                <c:ptCount val="4"/>
                <c:pt idx="0">
                  <c:v>Yes</c:v>
                </c:pt>
                <c:pt idx="1">
                  <c:v>No</c:v>
                </c:pt>
                <c:pt idx="2">
                  <c:v>Somewhat</c:v>
                </c:pt>
                <c:pt idx="3">
                  <c:v>N/A</c:v>
                </c:pt>
              </c:strCache>
            </c:strRef>
          </c:cat>
          <c:val>
            <c:numRef>
              <c:f>'.'!$D$3:$G$3</c:f>
              <c:numCache>
                <c:formatCode>General</c:formatCode>
                <c:ptCount val="4"/>
                <c:pt idx="0">
                  <c:v>7</c:v>
                </c:pt>
                <c:pt idx="1">
                  <c:v>2</c:v>
                </c:pt>
                <c:pt idx="2">
                  <c:v>9</c:v>
                </c:pt>
                <c:pt idx="3">
                  <c:v>3</c:v>
                </c:pt>
              </c:numCache>
            </c:numRef>
          </c:val>
          <c:extLst>
            <c:ext xmlns:c16="http://schemas.microsoft.com/office/drawing/2014/chart" uri="{C3380CC4-5D6E-409C-BE32-E72D297353CC}">
              <c16:uniqueId val="{00000011-4ABC-45E4-94BB-9B39555C09C1}"/>
            </c:ext>
          </c:extLst>
        </c:ser>
        <c:ser>
          <c:idx val="2"/>
          <c:order val="2"/>
          <c:tx>
            <c:strRef>
              <c:f>'.'!$C$4</c:f>
              <c:strCache>
                <c:ptCount val="1"/>
                <c:pt idx="0">
                  <c:v>Improvement</c:v>
                </c:pt>
              </c:strCache>
            </c:strRef>
          </c:tx>
          <c:dPt>
            <c:idx val="0"/>
            <c:bubble3D val="0"/>
            <c:spPr>
              <a:solidFill>
                <a:schemeClr val="accent1">
                  <a:tint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4ABC-45E4-94BB-9B39555C09C1}"/>
              </c:ext>
            </c:extLst>
          </c:dPt>
          <c:dPt>
            <c:idx val="1"/>
            <c:bubble3D val="0"/>
            <c:spPr>
              <a:solidFill>
                <a:schemeClr val="accent1">
                  <a:tint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4ABC-45E4-94BB-9B39555C09C1}"/>
              </c:ext>
            </c:extLst>
          </c:dPt>
          <c:dPt>
            <c:idx val="2"/>
            <c:bubble3D val="0"/>
            <c:spPr>
              <a:solidFill>
                <a:schemeClr val="accent1">
                  <a:shade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7-4ABC-45E4-94BB-9B39555C09C1}"/>
              </c:ext>
            </c:extLst>
          </c:dPt>
          <c:dPt>
            <c:idx val="3"/>
            <c:bubble3D val="0"/>
            <c:spPr>
              <a:solidFill>
                <a:schemeClr val="accent1">
                  <a:shade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9-4ABC-45E4-94BB-9B39555C09C1}"/>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tint val="58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13-4ABC-45E4-94BB-9B39555C09C1}"/>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tint val="86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15-4ABC-45E4-94BB-9B39555C09C1}"/>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hade val="86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17-4ABC-45E4-94BB-9B39555C09C1}"/>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hade val="58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19-4ABC-45E4-94BB-9B39555C09C1}"/>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'.'!$D$1:$G$1</c:f>
              <c:strCache>
                <c:ptCount val="4"/>
                <c:pt idx="0">
                  <c:v>Yes</c:v>
                </c:pt>
                <c:pt idx="1">
                  <c:v>No</c:v>
                </c:pt>
                <c:pt idx="2">
                  <c:v>Somewhat</c:v>
                </c:pt>
                <c:pt idx="3">
                  <c:v>N/A</c:v>
                </c:pt>
              </c:strCache>
            </c:strRef>
          </c:cat>
          <c:val>
            <c:numRef>
              <c:f>'.'!$D$4:$G$4</c:f>
              <c:numCache>
                <c:formatCode>General</c:formatCode>
                <c:ptCount val="4"/>
                <c:pt idx="0">
                  <c:v>11</c:v>
                </c:pt>
                <c:pt idx="1">
                  <c:v>2</c:v>
                </c:pt>
                <c:pt idx="2">
                  <c:v>6</c:v>
                </c:pt>
                <c:pt idx="3">
                  <c:v>2</c:v>
                </c:pt>
              </c:numCache>
            </c:numRef>
          </c:val>
          <c:extLst>
            <c:ext xmlns:c16="http://schemas.microsoft.com/office/drawing/2014/chart" uri="{C3380CC4-5D6E-409C-BE32-E72D297353CC}">
              <c16:uniqueId val="{0000001A-4ABC-45E4-94BB-9B39555C09C1}"/>
            </c:ext>
          </c:extLst>
        </c:ser>
        <c:ser>
          <c:idx val="3"/>
          <c:order val="3"/>
          <c:tx>
            <c:strRef>
              <c:f>'.'!$C$5</c:f>
              <c:strCache>
                <c:ptCount val="1"/>
                <c:pt idx="0">
                  <c:v>Improvement</c:v>
                </c:pt>
              </c:strCache>
            </c:strRef>
          </c:tx>
          <c:dPt>
            <c:idx val="0"/>
            <c:bubble3D val="0"/>
            <c:spPr>
              <a:solidFill>
                <a:schemeClr val="accent1">
                  <a:tint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C-4ABC-45E4-94BB-9B39555C09C1}"/>
              </c:ext>
            </c:extLst>
          </c:dPt>
          <c:dPt>
            <c:idx val="1"/>
            <c:bubble3D val="0"/>
            <c:spPr>
              <a:solidFill>
                <a:schemeClr val="accent1">
                  <a:tint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E-4ABC-45E4-94BB-9B39555C09C1}"/>
              </c:ext>
            </c:extLst>
          </c:dPt>
          <c:dPt>
            <c:idx val="2"/>
            <c:bubble3D val="0"/>
            <c:spPr>
              <a:solidFill>
                <a:schemeClr val="accent1">
                  <a:shade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0-4ABC-45E4-94BB-9B39555C09C1}"/>
              </c:ext>
            </c:extLst>
          </c:dPt>
          <c:dPt>
            <c:idx val="3"/>
            <c:bubble3D val="0"/>
            <c:spPr>
              <a:solidFill>
                <a:schemeClr val="accent1">
                  <a:shade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2-4ABC-45E4-94BB-9B39555C09C1}"/>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tint val="58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1C-4ABC-45E4-94BB-9B39555C09C1}"/>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tint val="86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1E-4ABC-45E4-94BB-9B39555C09C1}"/>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hade val="86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20-4ABC-45E4-94BB-9B39555C09C1}"/>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hade val="58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22-4ABC-45E4-94BB-9B39555C09C1}"/>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'.'!$D$1:$G$1</c:f>
              <c:strCache>
                <c:ptCount val="4"/>
                <c:pt idx="0">
                  <c:v>Yes</c:v>
                </c:pt>
                <c:pt idx="1">
                  <c:v>No</c:v>
                </c:pt>
                <c:pt idx="2">
                  <c:v>Somewhat</c:v>
                </c:pt>
                <c:pt idx="3">
                  <c:v>N/A</c:v>
                </c:pt>
              </c:strCache>
            </c:strRef>
          </c:cat>
          <c:val>
            <c:numRef>
              <c:f>'.'!$D$5:$G$5</c:f>
              <c:numCache>
                <c:formatCode>General</c:formatCode>
                <c:ptCount val="4"/>
                <c:pt idx="0">
                  <c:v>13</c:v>
                </c:pt>
                <c:pt idx="1">
                  <c:v>2</c:v>
                </c:pt>
                <c:pt idx="2">
                  <c:v>2</c:v>
                </c:pt>
                <c:pt idx="3">
                  <c:v>4</c:v>
                </c:pt>
              </c:numCache>
            </c:numRef>
          </c:val>
          <c:extLst>
            <c:ext xmlns:c16="http://schemas.microsoft.com/office/drawing/2014/chart" uri="{C3380CC4-5D6E-409C-BE32-E72D297353CC}">
              <c16:uniqueId val="{00000023-4ABC-45E4-94BB-9B39555C09C1}"/>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colors3.xml><?xml version="1.0" encoding="utf-8"?>
<cs:colorStyle xmlns:cs="http://schemas.microsoft.com/office/drawing/2012/chartStyle" xmlns:a="http://schemas.openxmlformats.org/drawingml/2006/main" meth="withinLinearReversed" id="21">
  <a:schemeClr val="accent1"/>
</cs:colorStyle>
</file>

<file path=ppt/charts/colors4.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EDE923-6308-4047-922C-1DB8B8A61708}" type="datetimeFigureOut">
              <a:rPr lang="en-GB" smtClean="0"/>
              <a:t>06/08/2025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4B39E6-D69A-41E2-AF2E-0289115EE71D}" type="slidenum">
              <a:rPr lang="en-GB" smtClean="0"/>
              <a:t>‹#›</a:t>
            </a:fld>
            <a:endParaRPr lang="en-GB"/>
          </a:p>
        </p:txBody>
      </p:sp>
    </p:spTree>
    <p:extLst>
      <p:ext uri="{BB962C8B-B14F-4D97-AF65-F5344CB8AC3E}">
        <p14:creationId xmlns:p14="http://schemas.microsoft.com/office/powerpoint/2010/main" val="678345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Data from NSFT Quality Account April 2024 – March 2025</a:t>
            </a:r>
          </a:p>
          <a:p>
            <a:endParaRPr lang="en-GB" dirty="0"/>
          </a:p>
        </p:txBody>
      </p:sp>
      <p:sp>
        <p:nvSpPr>
          <p:cNvPr id="4" name="Slide Number Placeholder 3"/>
          <p:cNvSpPr>
            <a:spLocks noGrp="1"/>
          </p:cNvSpPr>
          <p:nvPr>
            <p:ph type="sldNum" sz="quarter" idx="5"/>
          </p:nvPr>
        </p:nvSpPr>
        <p:spPr/>
        <p:txBody>
          <a:bodyPr/>
          <a:lstStyle/>
          <a:p>
            <a:fld id="{824B39E6-D69A-41E2-AF2E-0289115EE71D}" type="slidenum">
              <a:rPr lang="en-GB" smtClean="0"/>
              <a:t>2</a:t>
            </a:fld>
            <a:endParaRPr lang="en-GB"/>
          </a:p>
        </p:txBody>
      </p:sp>
    </p:spTree>
    <p:extLst>
      <p:ext uri="{BB962C8B-B14F-4D97-AF65-F5344CB8AC3E}">
        <p14:creationId xmlns:p14="http://schemas.microsoft.com/office/powerpoint/2010/main" val="2525726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latin typeface="Arial" panose="020B0604020202020204" pitchFamily="34" charset="0"/>
                <a:cs typeface="Arial" panose="020B0604020202020204" pitchFamily="34" charset="0"/>
              </a:rPr>
              <a:t>Data from NSFT Quality Account April 2024 – March 2025. Patient data calculated for the period 1 April 2024 to 27 March 2025</a:t>
            </a:r>
            <a:r>
              <a:rPr lang="en-GB" sz="1600" b="0" i="0" u="none" strike="noStrike" baseline="0" dirty="0">
                <a:latin typeface="ArialMT"/>
              </a:rPr>
              <a:t>.</a:t>
            </a:r>
            <a:endParaRPr lang="en-GB" sz="1600" dirty="0"/>
          </a:p>
          <a:p>
            <a:endParaRPr lang="en-GB" dirty="0"/>
          </a:p>
        </p:txBody>
      </p:sp>
      <p:sp>
        <p:nvSpPr>
          <p:cNvPr id="4" name="Slide Number Placeholder 3"/>
          <p:cNvSpPr>
            <a:spLocks noGrp="1"/>
          </p:cNvSpPr>
          <p:nvPr>
            <p:ph type="sldNum" sz="quarter" idx="5"/>
          </p:nvPr>
        </p:nvSpPr>
        <p:spPr/>
        <p:txBody>
          <a:bodyPr/>
          <a:lstStyle/>
          <a:p>
            <a:fld id="{824B39E6-D69A-41E2-AF2E-0289115EE71D}" type="slidenum">
              <a:rPr lang="en-GB" smtClean="0"/>
              <a:t>3</a:t>
            </a:fld>
            <a:endParaRPr lang="en-GB"/>
          </a:p>
        </p:txBody>
      </p:sp>
    </p:spTree>
    <p:extLst>
      <p:ext uri="{BB962C8B-B14F-4D97-AF65-F5344CB8AC3E}">
        <p14:creationId xmlns:p14="http://schemas.microsoft.com/office/powerpoint/2010/main" val="2382870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Slide Number Placeholder 3"/>
          <p:cNvSpPr>
            <a:spLocks noGrp="1"/>
          </p:cNvSpPr>
          <p:nvPr>
            <p:ph type="sldNum" sz="quarter" idx="5"/>
          </p:nvPr>
        </p:nvSpPr>
        <p:spPr/>
        <p:txBody>
          <a:bodyPr/>
          <a:lstStyle/>
          <a:p>
            <a:fld id="{824B39E6-D69A-41E2-AF2E-0289115EE71D}" type="slidenum">
              <a:rPr lang="en-GB" smtClean="0"/>
              <a:t>9</a:t>
            </a:fld>
            <a:endParaRPr lang="en-GB"/>
          </a:p>
        </p:txBody>
      </p:sp>
    </p:spTree>
    <p:extLst>
      <p:ext uri="{BB962C8B-B14F-4D97-AF65-F5344CB8AC3E}">
        <p14:creationId xmlns:p14="http://schemas.microsoft.com/office/powerpoint/2010/main" val="2171457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Reporting period month of June 2025</a:t>
            </a:r>
          </a:p>
        </p:txBody>
      </p:sp>
      <p:sp>
        <p:nvSpPr>
          <p:cNvPr id="4" name="Slide Number Placeholder 3"/>
          <p:cNvSpPr>
            <a:spLocks noGrp="1"/>
          </p:cNvSpPr>
          <p:nvPr>
            <p:ph type="sldNum" sz="quarter" idx="5"/>
          </p:nvPr>
        </p:nvSpPr>
        <p:spPr/>
        <p:txBody>
          <a:bodyPr/>
          <a:lstStyle/>
          <a:p>
            <a:fld id="{824B39E6-D69A-41E2-AF2E-0289115EE71D}" type="slidenum">
              <a:rPr lang="en-GB" smtClean="0"/>
              <a:t>18</a:t>
            </a:fld>
            <a:endParaRPr lang="en-GB"/>
          </a:p>
        </p:txBody>
      </p:sp>
    </p:spTree>
    <p:extLst>
      <p:ext uri="{BB962C8B-B14F-4D97-AF65-F5344CB8AC3E}">
        <p14:creationId xmlns:p14="http://schemas.microsoft.com/office/powerpoint/2010/main" val="3763641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DF24F-6FA0-E78B-76B8-9BC5C1CB06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B6C35B-6F5D-CAE2-4C92-9ADCA333E3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4AC2DE-9390-8C26-993C-E600376D01A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066C55F-DDCC-6D8A-CAE6-E767E646967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B39E6-D69A-41E2-AF2E-0289115EE71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785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6611556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7329413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4013962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6971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point and image -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704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point - Blu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EA7453-68B2-5CBC-9A42-76282FCB9FB6}"/>
              </a:ext>
            </a:extLst>
          </p:cNvPr>
          <p:cNvSpPr txBox="1">
            <a:spLocks/>
          </p:cNvSpPr>
          <p:nvPr userDrawn="1"/>
        </p:nvSpPr>
        <p:spPr>
          <a:xfrm>
            <a:off x="838200" y="1060219"/>
            <a:ext cx="10515600" cy="7654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330072"/>
                </a:solidFill>
                <a:latin typeface="+mj-lt"/>
                <a:ea typeface="+mj-ea"/>
                <a:cs typeface="+mj-cs"/>
              </a:defRPr>
            </a:lvl1pPr>
          </a:lstStyle>
          <a:p>
            <a:r>
              <a:rPr lang="en-US" sz="3200">
                <a:solidFill>
                  <a:schemeClr val="bg1"/>
                </a:solidFill>
              </a:rPr>
              <a:t>Ad a subtitle here</a:t>
            </a:r>
          </a:p>
        </p:txBody>
      </p:sp>
      <p:sp>
        <p:nvSpPr>
          <p:cNvPr id="10" name="object 79">
            <a:extLst>
              <a:ext uri="{FF2B5EF4-FFF2-40B4-BE49-F238E27FC236}">
                <a16:creationId xmlns:a16="http://schemas.microsoft.com/office/drawing/2014/main" id="{81564142-95E3-81E6-D7C1-6E4B45718D75}"/>
              </a:ext>
            </a:extLst>
          </p:cNvPr>
          <p:cNvSpPr txBox="1"/>
          <p:nvPr userDrawn="1"/>
        </p:nvSpPr>
        <p:spPr>
          <a:xfrm>
            <a:off x="159387" y="6054728"/>
            <a:ext cx="6615431" cy="816249"/>
          </a:xfrm>
          <a:prstGeom prst="rect">
            <a:avLst/>
          </a:prstGeom>
        </p:spPr>
        <p:txBody>
          <a:bodyPr vert="horz" wrap="square" lIns="0" tIns="15875" rIns="0" bIns="0" rtlCol="0">
            <a:spAutoFit/>
          </a:bodyPr>
          <a:lstStyle/>
          <a:p>
            <a:pPr marL="12700">
              <a:lnSpc>
                <a:spcPct val="100000"/>
              </a:lnSpc>
              <a:spcBef>
                <a:spcPts val="125"/>
              </a:spcBef>
            </a:pPr>
            <a:r>
              <a:rPr sz="2400" b="1" spc="-25">
                <a:solidFill>
                  <a:schemeClr val="bg1"/>
                </a:solidFill>
                <a:latin typeface="Arial"/>
                <a:cs typeface="Arial"/>
              </a:rPr>
              <a:t>Improving</a:t>
            </a:r>
            <a:r>
              <a:rPr sz="2400" b="1" spc="-215">
                <a:solidFill>
                  <a:schemeClr val="bg1"/>
                </a:solidFill>
                <a:latin typeface="Arial"/>
                <a:cs typeface="Arial"/>
              </a:rPr>
              <a:t> </a:t>
            </a:r>
            <a:r>
              <a:rPr sz="2400" b="1" spc="-10">
                <a:solidFill>
                  <a:schemeClr val="bg1"/>
                </a:solidFill>
                <a:latin typeface="Arial"/>
                <a:cs typeface="Arial"/>
              </a:rPr>
              <a:t>together</a:t>
            </a:r>
            <a:endParaRPr sz="2400">
              <a:solidFill>
                <a:schemeClr val="bg1"/>
              </a:solidFill>
              <a:latin typeface="Arial"/>
              <a:cs typeface="Arial"/>
            </a:endParaRPr>
          </a:p>
          <a:p>
            <a:pPr marL="12700">
              <a:lnSpc>
                <a:spcPct val="100000"/>
              </a:lnSpc>
            </a:pPr>
            <a:r>
              <a:rPr sz="2800" b="1">
                <a:solidFill>
                  <a:schemeClr val="bg1"/>
                </a:solidFill>
                <a:latin typeface="Arial"/>
                <a:cs typeface="Arial"/>
              </a:rPr>
              <a:t>Safer</a:t>
            </a:r>
            <a:r>
              <a:rPr sz="2800" b="1" spc="-204">
                <a:solidFill>
                  <a:schemeClr val="bg1"/>
                </a:solidFill>
                <a:latin typeface="Arial"/>
                <a:cs typeface="Arial"/>
              </a:rPr>
              <a:t> </a:t>
            </a:r>
            <a:r>
              <a:rPr sz="2800">
                <a:solidFill>
                  <a:schemeClr val="bg1"/>
                </a:solidFill>
                <a:latin typeface="Arial"/>
                <a:cs typeface="Arial"/>
              </a:rPr>
              <a:t>•</a:t>
            </a:r>
            <a:r>
              <a:rPr sz="2800" spc="-210">
                <a:solidFill>
                  <a:schemeClr val="bg1"/>
                </a:solidFill>
                <a:latin typeface="Arial"/>
                <a:cs typeface="Arial"/>
              </a:rPr>
              <a:t> </a:t>
            </a:r>
            <a:r>
              <a:rPr sz="2800" b="1" spc="-10">
                <a:solidFill>
                  <a:schemeClr val="bg1"/>
                </a:solidFill>
                <a:latin typeface="Arial"/>
                <a:cs typeface="Arial"/>
              </a:rPr>
              <a:t>Kinder</a:t>
            </a:r>
            <a:r>
              <a:rPr sz="2800" b="1" spc="-204">
                <a:solidFill>
                  <a:schemeClr val="bg1"/>
                </a:solidFill>
                <a:latin typeface="Arial"/>
                <a:cs typeface="Arial"/>
              </a:rPr>
              <a:t> </a:t>
            </a:r>
            <a:r>
              <a:rPr sz="2800">
                <a:solidFill>
                  <a:schemeClr val="bg1"/>
                </a:solidFill>
                <a:latin typeface="Arial"/>
                <a:cs typeface="Arial"/>
              </a:rPr>
              <a:t>•</a:t>
            </a:r>
            <a:r>
              <a:rPr sz="2800" spc="-204">
                <a:solidFill>
                  <a:schemeClr val="bg1"/>
                </a:solidFill>
                <a:latin typeface="Arial"/>
                <a:cs typeface="Arial"/>
              </a:rPr>
              <a:t> </a:t>
            </a:r>
            <a:r>
              <a:rPr sz="2800" b="1" spc="-20">
                <a:solidFill>
                  <a:schemeClr val="bg1"/>
                </a:solidFill>
                <a:latin typeface="Arial"/>
                <a:cs typeface="Arial"/>
              </a:rPr>
              <a:t>Better</a:t>
            </a:r>
            <a:endParaRPr sz="2800">
              <a:solidFill>
                <a:schemeClr val="bg1"/>
              </a:solidFill>
              <a:latin typeface="Arial"/>
              <a:cs typeface="Arial"/>
            </a:endParaRPr>
          </a:p>
        </p:txBody>
      </p:sp>
    </p:spTree>
    <p:extLst>
      <p:ext uri="{BB962C8B-B14F-4D97-AF65-F5344CB8AC3E}">
        <p14:creationId xmlns:p14="http://schemas.microsoft.com/office/powerpoint/2010/main" val="3721310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5238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4C6F-6665-3464-4DCA-FF82DCD644F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6381938-F903-3B0C-DB30-5E0445DA6A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2A6C5AF-BDA0-DDEF-388C-0C3897C1DE5A}"/>
              </a:ext>
            </a:extLst>
          </p:cNvPr>
          <p:cNvSpPr>
            <a:spLocks noGrp="1"/>
          </p:cNvSpPr>
          <p:nvPr>
            <p:ph type="dt" sz="half" idx="10"/>
          </p:nvPr>
        </p:nvSpPr>
        <p:spPr/>
        <p:txBody>
          <a:bodyPr/>
          <a:lstStyle/>
          <a:p>
            <a:fld id="{E9A7072B-A46F-412E-AEB0-D959FDF05DAA}" type="datetimeFigureOut">
              <a:rPr lang="en-GB" smtClean="0"/>
              <a:t>06/08/2025</a:t>
            </a:fld>
            <a:endParaRPr lang="en-GB"/>
          </a:p>
        </p:txBody>
      </p:sp>
      <p:sp>
        <p:nvSpPr>
          <p:cNvPr id="5" name="Footer Placeholder 4">
            <a:extLst>
              <a:ext uri="{FF2B5EF4-FFF2-40B4-BE49-F238E27FC236}">
                <a16:creationId xmlns:a16="http://schemas.microsoft.com/office/drawing/2014/main" id="{FC33C749-C0CC-AA1D-35BC-29B66EA906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FE47B5-1B5A-A1F0-4B26-CF8B499A5AFC}"/>
              </a:ext>
            </a:extLst>
          </p:cNvPr>
          <p:cNvSpPr>
            <a:spLocks noGrp="1"/>
          </p:cNvSpPr>
          <p:nvPr>
            <p:ph type="sldNum" sz="quarter" idx="12"/>
          </p:nvPr>
        </p:nvSpPr>
        <p:spPr/>
        <p:txBody>
          <a:bodyPr/>
          <a:lstStyle/>
          <a:p>
            <a:fld id="{7C5A0C73-E244-405B-99E6-A746558B729A}" type="slidenum">
              <a:rPr lang="en-GB" smtClean="0"/>
              <a:t>‹#›</a:t>
            </a:fld>
            <a:endParaRPr lang="en-GB"/>
          </a:p>
        </p:txBody>
      </p:sp>
    </p:spTree>
    <p:extLst>
      <p:ext uri="{BB962C8B-B14F-4D97-AF65-F5344CB8AC3E}">
        <p14:creationId xmlns:p14="http://schemas.microsoft.com/office/powerpoint/2010/main" val="2547871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AEF1D-5E04-D973-87F2-E6CE8131125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12B91D7-5EC9-C0B3-940F-B2015C88BB8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7119EB6-43F1-1FBD-2A95-BD8E96C1A813}"/>
              </a:ext>
            </a:extLst>
          </p:cNvPr>
          <p:cNvSpPr>
            <a:spLocks noGrp="1"/>
          </p:cNvSpPr>
          <p:nvPr>
            <p:ph type="dt" sz="half" idx="10"/>
          </p:nvPr>
        </p:nvSpPr>
        <p:spPr/>
        <p:txBody>
          <a:bodyPr/>
          <a:lstStyle/>
          <a:p>
            <a:fld id="{E9A7072B-A46F-412E-AEB0-D959FDF05DAA}" type="datetimeFigureOut">
              <a:rPr lang="en-GB" smtClean="0"/>
              <a:t>06/08/2025</a:t>
            </a:fld>
            <a:endParaRPr lang="en-GB"/>
          </a:p>
        </p:txBody>
      </p:sp>
      <p:sp>
        <p:nvSpPr>
          <p:cNvPr id="5" name="Footer Placeholder 4">
            <a:extLst>
              <a:ext uri="{FF2B5EF4-FFF2-40B4-BE49-F238E27FC236}">
                <a16:creationId xmlns:a16="http://schemas.microsoft.com/office/drawing/2014/main" id="{CC374E84-22CA-E997-C9D2-A98BD6B863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55F381-6CDE-3549-01DC-5AB2D3B98ACF}"/>
              </a:ext>
            </a:extLst>
          </p:cNvPr>
          <p:cNvSpPr>
            <a:spLocks noGrp="1"/>
          </p:cNvSpPr>
          <p:nvPr>
            <p:ph type="sldNum" sz="quarter" idx="12"/>
          </p:nvPr>
        </p:nvSpPr>
        <p:spPr/>
        <p:txBody>
          <a:bodyPr/>
          <a:lstStyle/>
          <a:p>
            <a:fld id="{7C5A0C73-E244-405B-99E6-A746558B729A}" type="slidenum">
              <a:rPr lang="en-GB" smtClean="0"/>
              <a:t>‹#›</a:t>
            </a:fld>
            <a:endParaRPr lang="en-GB"/>
          </a:p>
        </p:txBody>
      </p:sp>
    </p:spTree>
    <p:extLst>
      <p:ext uri="{BB962C8B-B14F-4D97-AF65-F5344CB8AC3E}">
        <p14:creationId xmlns:p14="http://schemas.microsoft.com/office/powerpoint/2010/main" val="3531811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F6743-C060-897D-F6F2-10568A77C89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669EAA94-6B33-3F27-DDFC-CAEFFAD442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473098C-86C4-FAB3-6C79-30886860A74F}"/>
              </a:ext>
            </a:extLst>
          </p:cNvPr>
          <p:cNvSpPr>
            <a:spLocks noGrp="1"/>
          </p:cNvSpPr>
          <p:nvPr>
            <p:ph type="dt" sz="half" idx="10"/>
          </p:nvPr>
        </p:nvSpPr>
        <p:spPr/>
        <p:txBody>
          <a:bodyPr/>
          <a:lstStyle/>
          <a:p>
            <a:fld id="{E9A7072B-A46F-412E-AEB0-D959FDF05DAA}" type="datetimeFigureOut">
              <a:rPr lang="en-GB" smtClean="0"/>
              <a:t>06/08/2025</a:t>
            </a:fld>
            <a:endParaRPr lang="en-GB"/>
          </a:p>
        </p:txBody>
      </p:sp>
      <p:sp>
        <p:nvSpPr>
          <p:cNvPr id="5" name="Footer Placeholder 4">
            <a:extLst>
              <a:ext uri="{FF2B5EF4-FFF2-40B4-BE49-F238E27FC236}">
                <a16:creationId xmlns:a16="http://schemas.microsoft.com/office/drawing/2014/main" id="{022D9D29-EDEE-3F25-1364-56CD1C9507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F89BB9-0C49-134A-E9DE-D25F8EE88959}"/>
              </a:ext>
            </a:extLst>
          </p:cNvPr>
          <p:cNvSpPr>
            <a:spLocks noGrp="1"/>
          </p:cNvSpPr>
          <p:nvPr>
            <p:ph type="sldNum" sz="quarter" idx="12"/>
          </p:nvPr>
        </p:nvSpPr>
        <p:spPr/>
        <p:txBody>
          <a:bodyPr/>
          <a:lstStyle/>
          <a:p>
            <a:fld id="{7C5A0C73-E244-405B-99E6-A746558B729A}" type="slidenum">
              <a:rPr lang="en-GB" smtClean="0"/>
              <a:t>‹#›</a:t>
            </a:fld>
            <a:endParaRPr lang="en-GB"/>
          </a:p>
        </p:txBody>
      </p:sp>
    </p:spTree>
    <p:extLst>
      <p:ext uri="{BB962C8B-B14F-4D97-AF65-F5344CB8AC3E}">
        <p14:creationId xmlns:p14="http://schemas.microsoft.com/office/powerpoint/2010/main" val="3802183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6844F-D322-0C27-9434-A7DE6F1F06D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6140F1C-CFE0-B40F-8C26-47E8B6F7082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D6E01B16-806E-60D5-F62A-838F104F6CC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23753BF0-1BD5-FD1D-74C6-B941B1D54E6C}"/>
              </a:ext>
            </a:extLst>
          </p:cNvPr>
          <p:cNvSpPr>
            <a:spLocks noGrp="1"/>
          </p:cNvSpPr>
          <p:nvPr>
            <p:ph type="dt" sz="half" idx="10"/>
          </p:nvPr>
        </p:nvSpPr>
        <p:spPr/>
        <p:txBody>
          <a:bodyPr/>
          <a:lstStyle/>
          <a:p>
            <a:fld id="{E9A7072B-A46F-412E-AEB0-D959FDF05DAA}" type="datetimeFigureOut">
              <a:rPr lang="en-GB" smtClean="0"/>
              <a:t>06/08/2025</a:t>
            </a:fld>
            <a:endParaRPr lang="en-GB"/>
          </a:p>
        </p:txBody>
      </p:sp>
      <p:sp>
        <p:nvSpPr>
          <p:cNvPr id="6" name="Footer Placeholder 5">
            <a:extLst>
              <a:ext uri="{FF2B5EF4-FFF2-40B4-BE49-F238E27FC236}">
                <a16:creationId xmlns:a16="http://schemas.microsoft.com/office/drawing/2014/main" id="{0E203466-E5F5-399A-3006-6497D62A1D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760F9D-3A00-32AE-7ECD-DE2862C9E272}"/>
              </a:ext>
            </a:extLst>
          </p:cNvPr>
          <p:cNvSpPr>
            <a:spLocks noGrp="1"/>
          </p:cNvSpPr>
          <p:nvPr>
            <p:ph type="sldNum" sz="quarter" idx="12"/>
          </p:nvPr>
        </p:nvSpPr>
        <p:spPr/>
        <p:txBody>
          <a:bodyPr/>
          <a:lstStyle/>
          <a:p>
            <a:fld id="{7C5A0C73-E244-405B-99E6-A746558B729A}" type="slidenum">
              <a:rPr lang="en-GB" smtClean="0"/>
              <a:t>‹#›</a:t>
            </a:fld>
            <a:endParaRPr lang="en-GB"/>
          </a:p>
        </p:txBody>
      </p:sp>
    </p:spTree>
    <p:extLst>
      <p:ext uri="{BB962C8B-B14F-4D97-AF65-F5344CB8AC3E}">
        <p14:creationId xmlns:p14="http://schemas.microsoft.com/office/powerpoint/2010/main" val="1760126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1016270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5939D-778F-3F0F-9A54-FCB0C63F8ACE}"/>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9363E21-3368-400F-5037-D88C0C3124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1CBFD09-221D-4B19-15A7-5599D2228E1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24388B4B-6345-5E7F-62D8-29E93A1787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C31D226-F062-6BB9-198E-9B9E843ECCF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07AB5400-2E66-83F4-11B4-962F87D53411}"/>
              </a:ext>
            </a:extLst>
          </p:cNvPr>
          <p:cNvSpPr>
            <a:spLocks noGrp="1"/>
          </p:cNvSpPr>
          <p:nvPr>
            <p:ph type="dt" sz="half" idx="10"/>
          </p:nvPr>
        </p:nvSpPr>
        <p:spPr/>
        <p:txBody>
          <a:bodyPr/>
          <a:lstStyle/>
          <a:p>
            <a:fld id="{E9A7072B-A46F-412E-AEB0-D959FDF05DAA}" type="datetimeFigureOut">
              <a:rPr lang="en-GB" smtClean="0"/>
              <a:t>06/08/2025</a:t>
            </a:fld>
            <a:endParaRPr lang="en-GB"/>
          </a:p>
        </p:txBody>
      </p:sp>
      <p:sp>
        <p:nvSpPr>
          <p:cNvPr id="8" name="Footer Placeholder 7">
            <a:extLst>
              <a:ext uri="{FF2B5EF4-FFF2-40B4-BE49-F238E27FC236}">
                <a16:creationId xmlns:a16="http://schemas.microsoft.com/office/drawing/2014/main" id="{684A5428-34D0-DC2F-D19E-5075CB37E5E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011621B-BE8F-A8FC-4270-4925886BD956}"/>
              </a:ext>
            </a:extLst>
          </p:cNvPr>
          <p:cNvSpPr>
            <a:spLocks noGrp="1"/>
          </p:cNvSpPr>
          <p:nvPr>
            <p:ph type="sldNum" sz="quarter" idx="12"/>
          </p:nvPr>
        </p:nvSpPr>
        <p:spPr/>
        <p:txBody>
          <a:bodyPr/>
          <a:lstStyle/>
          <a:p>
            <a:fld id="{7C5A0C73-E244-405B-99E6-A746558B729A}" type="slidenum">
              <a:rPr lang="en-GB" smtClean="0"/>
              <a:t>‹#›</a:t>
            </a:fld>
            <a:endParaRPr lang="en-GB"/>
          </a:p>
        </p:txBody>
      </p:sp>
    </p:spTree>
    <p:extLst>
      <p:ext uri="{BB962C8B-B14F-4D97-AF65-F5344CB8AC3E}">
        <p14:creationId xmlns:p14="http://schemas.microsoft.com/office/powerpoint/2010/main" val="374597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97BAB-9555-39AC-D68E-CA7477900AC4}"/>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112B9E2-577B-7DAC-9595-ED1640F2EDD8}"/>
              </a:ext>
            </a:extLst>
          </p:cNvPr>
          <p:cNvSpPr>
            <a:spLocks noGrp="1"/>
          </p:cNvSpPr>
          <p:nvPr>
            <p:ph type="dt" sz="half" idx="10"/>
          </p:nvPr>
        </p:nvSpPr>
        <p:spPr/>
        <p:txBody>
          <a:bodyPr/>
          <a:lstStyle/>
          <a:p>
            <a:fld id="{E9A7072B-A46F-412E-AEB0-D959FDF05DAA}" type="datetimeFigureOut">
              <a:rPr lang="en-GB" smtClean="0"/>
              <a:t>06/08/2025</a:t>
            </a:fld>
            <a:endParaRPr lang="en-GB"/>
          </a:p>
        </p:txBody>
      </p:sp>
      <p:sp>
        <p:nvSpPr>
          <p:cNvPr id="4" name="Footer Placeholder 3">
            <a:extLst>
              <a:ext uri="{FF2B5EF4-FFF2-40B4-BE49-F238E27FC236}">
                <a16:creationId xmlns:a16="http://schemas.microsoft.com/office/drawing/2014/main" id="{D04EE531-FC15-DD3C-7D75-DEF27D0CAC7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56F061E-3407-B895-6694-80FAF1526A56}"/>
              </a:ext>
            </a:extLst>
          </p:cNvPr>
          <p:cNvSpPr>
            <a:spLocks noGrp="1"/>
          </p:cNvSpPr>
          <p:nvPr>
            <p:ph type="sldNum" sz="quarter" idx="12"/>
          </p:nvPr>
        </p:nvSpPr>
        <p:spPr/>
        <p:txBody>
          <a:bodyPr/>
          <a:lstStyle/>
          <a:p>
            <a:fld id="{7C5A0C73-E244-405B-99E6-A746558B729A}" type="slidenum">
              <a:rPr lang="en-GB" smtClean="0"/>
              <a:t>‹#›</a:t>
            </a:fld>
            <a:endParaRPr lang="en-GB"/>
          </a:p>
        </p:txBody>
      </p:sp>
    </p:spTree>
    <p:extLst>
      <p:ext uri="{BB962C8B-B14F-4D97-AF65-F5344CB8AC3E}">
        <p14:creationId xmlns:p14="http://schemas.microsoft.com/office/powerpoint/2010/main" val="3271353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3B8B4B-149B-9627-4AB9-B5D9410A4AA5}"/>
              </a:ext>
            </a:extLst>
          </p:cNvPr>
          <p:cNvSpPr>
            <a:spLocks noGrp="1"/>
          </p:cNvSpPr>
          <p:nvPr>
            <p:ph type="dt" sz="half" idx="10"/>
          </p:nvPr>
        </p:nvSpPr>
        <p:spPr/>
        <p:txBody>
          <a:bodyPr/>
          <a:lstStyle/>
          <a:p>
            <a:fld id="{E9A7072B-A46F-412E-AEB0-D959FDF05DAA}" type="datetimeFigureOut">
              <a:rPr lang="en-GB" smtClean="0"/>
              <a:t>06/08/2025</a:t>
            </a:fld>
            <a:endParaRPr lang="en-GB"/>
          </a:p>
        </p:txBody>
      </p:sp>
      <p:sp>
        <p:nvSpPr>
          <p:cNvPr id="3" name="Footer Placeholder 2">
            <a:extLst>
              <a:ext uri="{FF2B5EF4-FFF2-40B4-BE49-F238E27FC236}">
                <a16:creationId xmlns:a16="http://schemas.microsoft.com/office/drawing/2014/main" id="{D0FA7E96-A272-D57A-37ED-82FD8EF53EB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43F460E-4C4A-D58C-CBDC-2DEABB9E08B9}"/>
              </a:ext>
            </a:extLst>
          </p:cNvPr>
          <p:cNvSpPr>
            <a:spLocks noGrp="1"/>
          </p:cNvSpPr>
          <p:nvPr>
            <p:ph type="sldNum" sz="quarter" idx="12"/>
          </p:nvPr>
        </p:nvSpPr>
        <p:spPr/>
        <p:txBody>
          <a:bodyPr/>
          <a:lstStyle/>
          <a:p>
            <a:fld id="{7C5A0C73-E244-405B-99E6-A746558B729A}" type="slidenum">
              <a:rPr lang="en-GB" smtClean="0"/>
              <a:t>‹#›</a:t>
            </a:fld>
            <a:endParaRPr lang="en-GB"/>
          </a:p>
        </p:txBody>
      </p:sp>
    </p:spTree>
    <p:extLst>
      <p:ext uri="{BB962C8B-B14F-4D97-AF65-F5344CB8AC3E}">
        <p14:creationId xmlns:p14="http://schemas.microsoft.com/office/powerpoint/2010/main" val="19110723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31962-201A-DCAE-1AC4-19B99BDF086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018316BB-C9DA-7635-5484-4F1DA3DD6B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3642E82A-A76C-9D31-8FAF-182CFD8E7E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09E41F-15B7-B62F-F64B-FBC7F833B4A0}"/>
              </a:ext>
            </a:extLst>
          </p:cNvPr>
          <p:cNvSpPr>
            <a:spLocks noGrp="1"/>
          </p:cNvSpPr>
          <p:nvPr>
            <p:ph type="dt" sz="half" idx="10"/>
          </p:nvPr>
        </p:nvSpPr>
        <p:spPr/>
        <p:txBody>
          <a:bodyPr/>
          <a:lstStyle/>
          <a:p>
            <a:fld id="{E9A7072B-A46F-412E-AEB0-D959FDF05DAA}" type="datetimeFigureOut">
              <a:rPr lang="en-GB" smtClean="0"/>
              <a:t>06/08/2025</a:t>
            </a:fld>
            <a:endParaRPr lang="en-GB"/>
          </a:p>
        </p:txBody>
      </p:sp>
      <p:sp>
        <p:nvSpPr>
          <p:cNvPr id="6" name="Footer Placeholder 5">
            <a:extLst>
              <a:ext uri="{FF2B5EF4-FFF2-40B4-BE49-F238E27FC236}">
                <a16:creationId xmlns:a16="http://schemas.microsoft.com/office/drawing/2014/main" id="{95A07444-327C-3CFE-1B3C-A4865FEA8C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B222D8-9EFB-2F67-08D0-3B21C8994AE3}"/>
              </a:ext>
            </a:extLst>
          </p:cNvPr>
          <p:cNvSpPr>
            <a:spLocks noGrp="1"/>
          </p:cNvSpPr>
          <p:nvPr>
            <p:ph type="sldNum" sz="quarter" idx="12"/>
          </p:nvPr>
        </p:nvSpPr>
        <p:spPr/>
        <p:txBody>
          <a:bodyPr/>
          <a:lstStyle/>
          <a:p>
            <a:fld id="{7C5A0C73-E244-405B-99E6-A746558B729A}" type="slidenum">
              <a:rPr lang="en-GB" smtClean="0"/>
              <a:t>‹#›</a:t>
            </a:fld>
            <a:endParaRPr lang="en-GB"/>
          </a:p>
        </p:txBody>
      </p:sp>
    </p:spTree>
    <p:extLst>
      <p:ext uri="{BB962C8B-B14F-4D97-AF65-F5344CB8AC3E}">
        <p14:creationId xmlns:p14="http://schemas.microsoft.com/office/powerpoint/2010/main" val="6959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E1D23-88FC-AFD3-0AE6-94C54172BBB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FBBC43F5-FE93-8E05-3896-9E4A024157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D992ED3-114C-807A-F6A3-52C7FAB421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A2DB897-F0EF-26EE-5937-B139C76D9B19}"/>
              </a:ext>
            </a:extLst>
          </p:cNvPr>
          <p:cNvSpPr>
            <a:spLocks noGrp="1"/>
          </p:cNvSpPr>
          <p:nvPr>
            <p:ph type="dt" sz="half" idx="10"/>
          </p:nvPr>
        </p:nvSpPr>
        <p:spPr/>
        <p:txBody>
          <a:bodyPr/>
          <a:lstStyle/>
          <a:p>
            <a:fld id="{E9A7072B-A46F-412E-AEB0-D959FDF05DAA}" type="datetimeFigureOut">
              <a:rPr lang="en-GB" smtClean="0"/>
              <a:t>06/08/2025</a:t>
            </a:fld>
            <a:endParaRPr lang="en-GB"/>
          </a:p>
        </p:txBody>
      </p:sp>
      <p:sp>
        <p:nvSpPr>
          <p:cNvPr id="6" name="Footer Placeholder 5">
            <a:extLst>
              <a:ext uri="{FF2B5EF4-FFF2-40B4-BE49-F238E27FC236}">
                <a16:creationId xmlns:a16="http://schemas.microsoft.com/office/drawing/2014/main" id="{A7920CE1-94E1-B92D-34E9-723386C3F9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468F86-855F-417E-B6DE-65409429C60C}"/>
              </a:ext>
            </a:extLst>
          </p:cNvPr>
          <p:cNvSpPr>
            <a:spLocks noGrp="1"/>
          </p:cNvSpPr>
          <p:nvPr>
            <p:ph type="sldNum" sz="quarter" idx="12"/>
          </p:nvPr>
        </p:nvSpPr>
        <p:spPr/>
        <p:txBody>
          <a:bodyPr/>
          <a:lstStyle/>
          <a:p>
            <a:fld id="{7C5A0C73-E244-405B-99E6-A746558B729A}" type="slidenum">
              <a:rPr lang="en-GB" smtClean="0"/>
              <a:t>‹#›</a:t>
            </a:fld>
            <a:endParaRPr lang="en-GB"/>
          </a:p>
        </p:txBody>
      </p:sp>
    </p:spTree>
    <p:extLst>
      <p:ext uri="{BB962C8B-B14F-4D97-AF65-F5344CB8AC3E}">
        <p14:creationId xmlns:p14="http://schemas.microsoft.com/office/powerpoint/2010/main" val="40210151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D6006-E0A5-7BA7-156F-406C75A02FC4}"/>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BF09B96-801A-32AE-41DF-257B58A1163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D6C03AD-7B17-88DB-2EDE-F4B221237559}"/>
              </a:ext>
            </a:extLst>
          </p:cNvPr>
          <p:cNvSpPr>
            <a:spLocks noGrp="1"/>
          </p:cNvSpPr>
          <p:nvPr>
            <p:ph type="dt" sz="half" idx="10"/>
          </p:nvPr>
        </p:nvSpPr>
        <p:spPr/>
        <p:txBody>
          <a:bodyPr/>
          <a:lstStyle/>
          <a:p>
            <a:fld id="{E9A7072B-A46F-412E-AEB0-D959FDF05DAA}" type="datetimeFigureOut">
              <a:rPr lang="en-GB" smtClean="0"/>
              <a:t>06/08/2025</a:t>
            </a:fld>
            <a:endParaRPr lang="en-GB"/>
          </a:p>
        </p:txBody>
      </p:sp>
      <p:sp>
        <p:nvSpPr>
          <p:cNvPr id="5" name="Footer Placeholder 4">
            <a:extLst>
              <a:ext uri="{FF2B5EF4-FFF2-40B4-BE49-F238E27FC236}">
                <a16:creationId xmlns:a16="http://schemas.microsoft.com/office/drawing/2014/main" id="{594C5341-C064-ABB3-2C33-AD24BAF493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B4ADF-1FD2-7325-267F-5EB0BD304D18}"/>
              </a:ext>
            </a:extLst>
          </p:cNvPr>
          <p:cNvSpPr>
            <a:spLocks noGrp="1"/>
          </p:cNvSpPr>
          <p:nvPr>
            <p:ph type="sldNum" sz="quarter" idx="12"/>
          </p:nvPr>
        </p:nvSpPr>
        <p:spPr/>
        <p:txBody>
          <a:bodyPr/>
          <a:lstStyle/>
          <a:p>
            <a:fld id="{7C5A0C73-E244-405B-99E6-A746558B729A}" type="slidenum">
              <a:rPr lang="en-GB" smtClean="0"/>
              <a:t>‹#›</a:t>
            </a:fld>
            <a:endParaRPr lang="en-GB"/>
          </a:p>
        </p:txBody>
      </p:sp>
    </p:spTree>
    <p:extLst>
      <p:ext uri="{BB962C8B-B14F-4D97-AF65-F5344CB8AC3E}">
        <p14:creationId xmlns:p14="http://schemas.microsoft.com/office/powerpoint/2010/main" val="13151286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1FC0B3-BA10-1DD4-0581-D644FABF9C24}"/>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55B74398-84E6-C019-4F42-265A4718C32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1C3EADE-6553-827B-F411-3C1B896458BD}"/>
              </a:ext>
            </a:extLst>
          </p:cNvPr>
          <p:cNvSpPr>
            <a:spLocks noGrp="1"/>
          </p:cNvSpPr>
          <p:nvPr>
            <p:ph type="dt" sz="half" idx="10"/>
          </p:nvPr>
        </p:nvSpPr>
        <p:spPr/>
        <p:txBody>
          <a:bodyPr/>
          <a:lstStyle/>
          <a:p>
            <a:fld id="{E9A7072B-A46F-412E-AEB0-D959FDF05DAA}" type="datetimeFigureOut">
              <a:rPr lang="en-GB" smtClean="0"/>
              <a:t>06/08/2025</a:t>
            </a:fld>
            <a:endParaRPr lang="en-GB"/>
          </a:p>
        </p:txBody>
      </p:sp>
      <p:sp>
        <p:nvSpPr>
          <p:cNvPr id="5" name="Footer Placeholder 4">
            <a:extLst>
              <a:ext uri="{FF2B5EF4-FFF2-40B4-BE49-F238E27FC236}">
                <a16:creationId xmlns:a16="http://schemas.microsoft.com/office/drawing/2014/main" id="{EBE95FFC-3C75-847C-ECB1-042FDE18EA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6AC175-5783-9B5E-EBCF-04F9407F0098}"/>
              </a:ext>
            </a:extLst>
          </p:cNvPr>
          <p:cNvSpPr>
            <a:spLocks noGrp="1"/>
          </p:cNvSpPr>
          <p:nvPr>
            <p:ph type="sldNum" sz="quarter" idx="12"/>
          </p:nvPr>
        </p:nvSpPr>
        <p:spPr/>
        <p:txBody>
          <a:bodyPr/>
          <a:lstStyle/>
          <a:p>
            <a:fld id="{7C5A0C73-E244-405B-99E6-A746558B729A}" type="slidenum">
              <a:rPr lang="en-GB" smtClean="0"/>
              <a:t>‹#›</a:t>
            </a:fld>
            <a:endParaRPr lang="en-GB"/>
          </a:p>
        </p:txBody>
      </p:sp>
    </p:spTree>
    <p:extLst>
      <p:ext uri="{BB962C8B-B14F-4D97-AF65-F5344CB8AC3E}">
        <p14:creationId xmlns:p14="http://schemas.microsoft.com/office/powerpoint/2010/main" val="3538652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35257146"/>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B71AA6-452F-DB5F-9757-0917A34346A8}"/>
              </a:ext>
            </a:extLst>
          </p:cNvPr>
          <p:cNvSpPr>
            <a:spLocks noGrp="1"/>
          </p:cNvSpPr>
          <p:nvPr>
            <p:ph type="dt" sz="half" idx="10"/>
          </p:nvPr>
        </p:nvSpPr>
        <p:spPr/>
        <p:txBody>
          <a:bodyPr/>
          <a:lstStyle/>
          <a:p>
            <a:fld id="{8F84FE46-1D27-43BE-AD9C-2971DA0AA8C4}" type="datetimeFigureOut">
              <a:rPr lang="en-GB" smtClean="0"/>
              <a:t>06/08/2025</a:t>
            </a:fld>
            <a:endParaRPr lang="en-GB"/>
          </a:p>
        </p:txBody>
      </p:sp>
      <p:sp>
        <p:nvSpPr>
          <p:cNvPr id="3" name="Footer Placeholder 2">
            <a:extLst>
              <a:ext uri="{FF2B5EF4-FFF2-40B4-BE49-F238E27FC236}">
                <a16:creationId xmlns:a16="http://schemas.microsoft.com/office/drawing/2014/main" id="{3FAAD2BB-BB1F-1247-999F-F085AEFC94E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C513247-DADC-4AB0-69AF-B84A3BC408D3}"/>
              </a:ext>
            </a:extLst>
          </p:cNvPr>
          <p:cNvSpPr>
            <a:spLocks noGrp="1"/>
          </p:cNvSpPr>
          <p:nvPr>
            <p:ph type="sldNum" sz="quarter" idx="12"/>
          </p:nvPr>
        </p:nvSpPr>
        <p:spPr/>
        <p:txBody>
          <a:bodyPr/>
          <a:lstStyle/>
          <a:p>
            <a:fld id="{592F955E-3D10-4A51-9E16-9E366E953A2E}" type="slidenum">
              <a:rPr lang="en-GB" smtClean="0"/>
              <a:t>‹#›</a:t>
            </a:fld>
            <a:endParaRPr lang="en-GB"/>
          </a:p>
        </p:txBody>
      </p:sp>
    </p:spTree>
    <p:extLst>
      <p:ext uri="{BB962C8B-B14F-4D97-AF65-F5344CB8AC3E}">
        <p14:creationId xmlns:p14="http://schemas.microsoft.com/office/powerpoint/2010/main" val="40472640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2CE1B-EB02-8556-8855-7069BEFDC6D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85CF1DB-2180-D04B-55B4-B2BE0730C5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D335B0F5-0B7E-047B-3F10-22B599A63DA2}"/>
              </a:ext>
            </a:extLst>
          </p:cNvPr>
          <p:cNvSpPr>
            <a:spLocks noGrp="1"/>
          </p:cNvSpPr>
          <p:nvPr>
            <p:ph type="dt" sz="half" idx="10"/>
          </p:nvPr>
        </p:nvSpPr>
        <p:spPr/>
        <p:txBody>
          <a:bodyPr/>
          <a:lstStyle/>
          <a:p>
            <a:fld id="{8F84FE46-1D27-43BE-AD9C-2971DA0AA8C4}" type="datetimeFigureOut">
              <a:rPr lang="en-GB" smtClean="0"/>
              <a:t>06/08/2025</a:t>
            </a:fld>
            <a:endParaRPr lang="en-GB"/>
          </a:p>
        </p:txBody>
      </p:sp>
      <p:sp>
        <p:nvSpPr>
          <p:cNvPr id="5" name="Footer Placeholder 4">
            <a:extLst>
              <a:ext uri="{FF2B5EF4-FFF2-40B4-BE49-F238E27FC236}">
                <a16:creationId xmlns:a16="http://schemas.microsoft.com/office/drawing/2014/main" id="{8DD181A3-69CF-7EAC-7F9B-13F6087364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A3C1BD-3C24-E99F-34F9-3EF89E48CED1}"/>
              </a:ext>
            </a:extLst>
          </p:cNvPr>
          <p:cNvSpPr>
            <a:spLocks noGrp="1"/>
          </p:cNvSpPr>
          <p:nvPr>
            <p:ph type="sldNum" sz="quarter" idx="12"/>
          </p:nvPr>
        </p:nvSpPr>
        <p:spPr/>
        <p:txBody>
          <a:bodyPr/>
          <a:lstStyle/>
          <a:p>
            <a:fld id="{592F955E-3D10-4A51-9E16-9E366E953A2E}" type="slidenum">
              <a:rPr lang="en-GB" smtClean="0"/>
              <a:t>‹#›</a:t>
            </a:fld>
            <a:endParaRPr lang="en-GB"/>
          </a:p>
        </p:txBody>
      </p:sp>
    </p:spTree>
    <p:extLst>
      <p:ext uri="{BB962C8B-B14F-4D97-AF65-F5344CB8AC3E}">
        <p14:creationId xmlns:p14="http://schemas.microsoft.com/office/powerpoint/2010/main" val="3233909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13568555"/>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02302176"/>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32075" y="332509"/>
            <a:ext cx="11373103" cy="6525489"/>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8/6/2025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604007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267E5-620E-6841-8BAA-DA24E334B3D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12D1F58-8961-99A8-D305-C477D966C6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3727315-5E57-CF48-2B7B-7343DE4F07ED}"/>
              </a:ext>
            </a:extLst>
          </p:cNvPr>
          <p:cNvSpPr>
            <a:spLocks noGrp="1"/>
          </p:cNvSpPr>
          <p:nvPr>
            <p:ph type="dt" sz="half" idx="10"/>
          </p:nvPr>
        </p:nvSpPr>
        <p:spPr/>
        <p:txBody>
          <a:bodyPr/>
          <a:lstStyle/>
          <a:p>
            <a:fld id="{BF68B488-D887-49B5-A1E5-98FD28E5FCDC}" type="datetimeFigureOut">
              <a:rPr lang="en-GB" smtClean="0"/>
              <a:t>06/08/2025</a:t>
            </a:fld>
            <a:endParaRPr lang="en-GB"/>
          </a:p>
        </p:txBody>
      </p:sp>
      <p:sp>
        <p:nvSpPr>
          <p:cNvPr id="5" name="Footer Placeholder 4">
            <a:extLst>
              <a:ext uri="{FF2B5EF4-FFF2-40B4-BE49-F238E27FC236}">
                <a16:creationId xmlns:a16="http://schemas.microsoft.com/office/drawing/2014/main" id="{7AE94F2B-7A80-1CA2-56E9-B2BCDB680C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290A61-6A59-592B-1CD7-87151329D7B5}"/>
              </a:ext>
            </a:extLst>
          </p:cNvPr>
          <p:cNvSpPr>
            <a:spLocks noGrp="1"/>
          </p:cNvSpPr>
          <p:nvPr>
            <p:ph type="sldNum" sz="quarter" idx="12"/>
          </p:nvPr>
        </p:nvSpPr>
        <p:spPr/>
        <p:txBody>
          <a:bodyPr/>
          <a:lstStyle/>
          <a:p>
            <a:fld id="{1B8C7E0C-31EE-4BC6-AF57-8346EC02A5FF}" type="slidenum">
              <a:rPr lang="en-GB" smtClean="0"/>
              <a:t>‹#›</a:t>
            </a:fld>
            <a:endParaRPr lang="en-GB"/>
          </a:p>
        </p:txBody>
      </p:sp>
    </p:spTree>
    <p:extLst>
      <p:ext uri="{BB962C8B-B14F-4D97-AF65-F5344CB8AC3E}">
        <p14:creationId xmlns:p14="http://schemas.microsoft.com/office/powerpoint/2010/main" val="10158328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C98C003-5168-4854-85C7-217122D717C5}" type="datetimeFigureOut">
              <a:rPr lang="en-GB" smtClean="0"/>
              <a:t>06/08/2025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865AD23-F20B-4BEE-A402-EE7F13EFA319}" type="slidenum">
              <a:rPr lang="en-GB" smtClean="0"/>
              <a:t>‹#›</a:t>
            </a:fld>
            <a:endParaRPr lang="en-GB" dirty="0"/>
          </a:p>
        </p:txBody>
      </p:sp>
    </p:spTree>
    <p:extLst>
      <p:ext uri="{BB962C8B-B14F-4D97-AF65-F5344CB8AC3E}">
        <p14:creationId xmlns:p14="http://schemas.microsoft.com/office/powerpoint/2010/main" val="2552557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8/6/2025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8205136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311484-3A6A-2540-A970-A89BB3D82A76}" type="slidenum">
              <a:rPr lang="en-US" smtClean="0"/>
              <a:t>‹#›</a:t>
            </a:fld>
            <a:endParaRPr lang="en-US"/>
          </a:p>
        </p:txBody>
      </p:sp>
    </p:spTree>
    <p:extLst>
      <p:ext uri="{BB962C8B-B14F-4D97-AF65-F5344CB8AC3E}">
        <p14:creationId xmlns:p14="http://schemas.microsoft.com/office/powerpoint/2010/main" val="2147672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311484-3A6A-2540-A970-A89BB3D82A76}" type="slidenum">
              <a:rPr lang="en-US" smtClean="0"/>
              <a:t>‹#›</a:t>
            </a:fld>
            <a:endParaRPr lang="en-US"/>
          </a:p>
        </p:txBody>
      </p:sp>
    </p:spTree>
    <p:extLst>
      <p:ext uri="{BB962C8B-B14F-4D97-AF65-F5344CB8AC3E}">
        <p14:creationId xmlns:p14="http://schemas.microsoft.com/office/powerpoint/2010/main" val="306323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311484-3A6A-2540-A970-A89BB3D82A76}" type="slidenum">
              <a:rPr lang="en-US" smtClean="0"/>
              <a:t>‹#›</a:t>
            </a:fld>
            <a:endParaRPr lang="en-US"/>
          </a:p>
        </p:txBody>
      </p:sp>
    </p:spTree>
    <p:extLst>
      <p:ext uri="{BB962C8B-B14F-4D97-AF65-F5344CB8AC3E}">
        <p14:creationId xmlns:p14="http://schemas.microsoft.com/office/powerpoint/2010/main" val="558475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311484-3A6A-2540-A970-A89BB3D82A76}" type="slidenum">
              <a:rPr lang="en-US" smtClean="0"/>
              <a:t>‹#›</a:t>
            </a:fld>
            <a:endParaRPr lang="en-US"/>
          </a:p>
        </p:txBody>
      </p:sp>
    </p:spTree>
    <p:extLst>
      <p:ext uri="{BB962C8B-B14F-4D97-AF65-F5344CB8AC3E}">
        <p14:creationId xmlns:p14="http://schemas.microsoft.com/office/powerpoint/2010/main" val="2936126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311484-3A6A-2540-A970-A89BB3D82A76}" type="slidenum">
              <a:rPr lang="en-US" smtClean="0"/>
              <a:t>‹#›</a:t>
            </a:fld>
            <a:endParaRPr lang="en-US"/>
          </a:p>
        </p:txBody>
      </p:sp>
    </p:spTree>
    <p:extLst>
      <p:ext uri="{BB962C8B-B14F-4D97-AF65-F5344CB8AC3E}">
        <p14:creationId xmlns:p14="http://schemas.microsoft.com/office/powerpoint/2010/main" val="325097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8/6/2025</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4099022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91" r:id="rId3"/>
    <p:sldLayoutId id="2147483664" r:id="rId4"/>
    <p:sldLayoutId id="2147483692" r:id="rId5"/>
    <p:sldLayoutId id="2147483666" r:id="rId6"/>
    <p:sldLayoutId id="2147483667" r:id="rId7"/>
    <p:sldLayoutId id="2147483668" r:id="rId8"/>
    <p:sldLayoutId id="2147483669" r:id="rId9"/>
    <p:sldLayoutId id="2147483695" r:id="rId10"/>
    <p:sldLayoutId id="2147483671" r:id="rId11"/>
    <p:sldLayoutId id="2147483672" r:id="rId12"/>
    <p:sldLayoutId id="2147483673" r:id="rId13"/>
    <p:sldLayoutId id="2147483674" r:id="rId14"/>
    <p:sldLayoutId id="2147483675"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7D5E6-B0CB-7F6C-FDD7-AC69C8F4F4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A338335-43D1-7841-645D-A36D696F56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6FD47F6-56FF-85BA-E34A-C7BDD94737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A7072B-A46F-412E-AEB0-D959FDF05DAA}" type="datetimeFigureOut">
              <a:rPr lang="en-GB" smtClean="0"/>
              <a:t>06/08/2025</a:t>
            </a:fld>
            <a:endParaRPr lang="en-GB"/>
          </a:p>
        </p:txBody>
      </p:sp>
      <p:sp>
        <p:nvSpPr>
          <p:cNvPr id="5" name="Footer Placeholder 4">
            <a:extLst>
              <a:ext uri="{FF2B5EF4-FFF2-40B4-BE49-F238E27FC236}">
                <a16:creationId xmlns:a16="http://schemas.microsoft.com/office/drawing/2014/main" id="{77C94001-9B1C-06C3-3A8C-2215E579A0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F977A0D-1162-AED2-FB7E-16F60EEDD9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A0C73-E244-405B-99E6-A746558B729A}" type="slidenum">
              <a:rPr lang="en-GB" smtClean="0"/>
              <a:t>‹#›</a:t>
            </a:fld>
            <a:endParaRPr lang="en-GB"/>
          </a:p>
        </p:txBody>
      </p:sp>
    </p:spTree>
    <p:extLst>
      <p:ext uri="{BB962C8B-B14F-4D97-AF65-F5344CB8AC3E}">
        <p14:creationId xmlns:p14="http://schemas.microsoft.com/office/powerpoint/2010/main" val="298538208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C66994-BD58-7931-DEC6-932FE6311E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27A4D56-EF7E-EF8A-10EF-8BCB8FB051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25595DC-8F9D-C1D1-E14E-90D652FAB6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84FE46-1D27-43BE-AD9C-2971DA0AA8C4}" type="datetimeFigureOut">
              <a:rPr lang="en-GB" smtClean="0"/>
              <a:t>06/08/2025</a:t>
            </a:fld>
            <a:endParaRPr lang="en-GB"/>
          </a:p>
        </p:txBody>
      </p:sp>
      <p:sp>
        <p:nvSpPr>
          <p:cNvPr id="5" name="Footer Placeholder 4">
            <a:extLst>
              <a:ext uri="{FF2B5EF4-FFF2-40B4-BE49-F238E27FC236}">
                <a16:creationId xmlns:a16="http://schemas.microsoft.com/office/drawing/2014/main" id="{EBF5C88D-B0D0-E076-F772-9EFAD79776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60F4D19-1399-8E84-BB62-9871DEC9FA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2F955E-3D10-4A51-9E16-9E366E953A2E}" type="slidenum">
              <a:rPr lang="en-GB" smtClean="0"/>
              <a:t>‹#›</a:t>
            </a:fld>
            <a:endParaRPr lang="en-GB"/>
          </a:p>
        </p:txBody>
      </p:sp>
    </p:spTree>
    <p:extLst>
      <p:ext uri="{BB962C8B-B14F-4D97-AF65-F5344CB8AC3E}">
        <p14:creationId xmlns:p14="http://schemas.microsoft.com/office/powerpoint/2010/main" val="3703133033"/>
      </p:ext>
    </p:extLst>
  </p:cSld>
  <p:clrMap bg1="lt1" tx1="dk1" bg2="lt2" tx2="dk2" accent1="accent1" accent2="accent2" accent3="accent3" accent4="accent4" accent5="accent5" accent6="accent6" hlink="hlink" folHlink="folHlink"/>
  <p:sldLayoutIdLst>
    <p:sldLayoutId id="2147483700" r:id="rId1"/>
    <p:sldLayoutId id="2147483670" r:id="rId2"/>
    <p:sldLayoutId id="214748370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C66994-BD58-7931-DEC6-932FE6311E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27A4D56-EF7E-EF8A-10EF-8BCB8FB051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25595DC-8F9D-C1D1-E14E-90D652FAB6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84FE46-1D27-43BE-AD9C-2971DA0AA8C4}" type="datetimeFigureOut">
              <a:rPr lang="en-GB" smtClean="0"/>
              <a:t>06/08/2025</a:t>
            </a:fld>
            <a:endParaRPr lang="en-GB"/>
          </a:p>
        </p:txBody>
      </p:sp>
      <p:sp>
        <p:nvSpPr>
          <p:cNvPr id="5" name="Footer Placeholder 4">
            <a:extLst>
              <a:ext uri="{FF2B5EF4-FFF2-40B4-BE49-F238E27FC236}">
                <a16:creationId xmlns:a16="http://schemas.microsoft.com/office/drawing/2014/main" id="{EBF5C88D-B0D0-E076-F772-9EFAD79776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60F4D19-1399-8E84-BB62-9871DEC9FA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2F955E-3D10-4A51-9E16-9E366E953A2E}" type="slidenum">
              <a:rPr lang="en-GB" smtClean="0"/>
              <a:t>‹#›</a:t>
            </a:fld>
            <a:endParaRPr lang="en-GB"/>
          </a:p>
        </p:txBody>
      </p:sp>
    </p:spTree>
    <p:extLst>
      <p:ext uri="{BB962C8B-B14F-4D97-AF65-F5344CB8AC3E}">
        <p14:creationId xmlns:p14="http://schemas.microsoft.com/office/powerpoint/2010/main" val="214845926"/>
      </p:ext>
    </p:extLst>
  </p:cSld>
  <p:clrMap bg1="lt1" tx1="dk1" bg2="lt2" tx2="dk2" accent1="accent1" accent2="accent2" accent3="accent3" accent4="accent4" accent5="accent5" accent6="accent6" hlink="hlink" folHlink="folHlink"/>
  <p:sldLayoutIdLst>
    <p:sldLayoutId id="2147483699" r:id="rId1"/>
    <p:sldLayoutId id="214748370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2E9CC7-9319-1CF2-3AB2-F00D0AF98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C2BACD0-009D-A4BE-C9F7-F84082DDF5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39375F4-6A9F-C9DA-1887-B58A924DC5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8B488-D887-49B5-A1E5-98FD28E5FCDC}" type="datetimeFigureOut">
              <a:rPr lang="en-GB" smtClean="0"/>
              <a:t>06/08/2025</a:t>
            </a:fld>
            <a:endParaRPr lang="en-GB"/>
          </a:p>
        </p:txBody>
      </p:sp>
      <p:sp>
        <p:nvSpPr>
          <p:cNvPr id="5" name="Footer Placeholder 4">
            <a:extLst>
              <a:ext uri="{FF2B5EF4-FFF2-40B4-BE49-F238E27FC236}">
                <a16:creationId xmlns:a16="http://schemas.microsoft.com/office/drawing/2014/main" id="{87B23F05-AD9E-8069-7D56-D8F676C37A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8D81FBB-56F1-42CF-8821-028E25FD32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8C7E0C-31EE-4BC6-AF57-8346EC02A5FF}" type="slidenum">
              <a:rPr lang="en-GB" smtClean="0"/>
              <a:t>‹#›</a:t>
            </a:fld>
            <a:endParaRPr lang="en-GB"/>
          </a:p>
        </p:txBody>
      </p:sp>
    </p:spTree>
    <p:extLst>
      <p:ext uri="{BB962C8B-B14F-4D97-AF65-F5344CB8AC3E}">
        <p14:creationId xmlns:p14="http://schemas.microsoft.com/office/powerpoint/2010/main" val="830116248"/>
      </p:ext>
    </p:extLst>
  </p:cSld>
  <p:clrMap bg1="lt1" tx1="dk1" bg2="lt2" tx2="dk2" accent1="accent1" accent2="accent2" accent3="accent3" accent4="accent4" accent5="accent5" accent6="accent6" hlink="hlink" folHlink="folHlink"/>
  <p:sldLayoutIdLst>
    <p:sldLayoutId id="2147483649" r:id="rId1"/>
    <p:sldLayoutId id="214748370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18" Type="http://schemas.openxmlformats.org/officeDocument/2006/relationships/image" Target="../media/image39.jpeg"/><Relationship Id="rId3" Type="http://schemas.openxmlformats.org/officeDocument/2006/relationships/image" Target="../media/image24.jpeg"/><Relationship Id="rId7" Type="http://schemas.openxmlformats.org/officeDocument/2006/relationships/image" Target="../media/image28.jpeg"/><Relationship Id="rId12" Type="http://schemas.openxmlformats.org/officeDocument/2006/relationships/image" Target="../media/image33.jpeg"/><Relationship Id="rId17" Type="http://schemas.openxmlformats.org/officeDocument/2006/relationships/image" Target="../media/image38.jpeg"/><Relationship Id="rId2" Type="http://schemas.openxmlformats.org/officeDocument/2006/relationships/image" Target="../media/image5.jpeg"/><Relationship Id="rId16" Type="http://schemas.openxmlformats.org/officeDocument/2006/relationships/image" Target="../media/image37.jpeg"/><Relationship Id="rId1" Type="http://schemas.openxmlformats.org/officeDocument/2006/relationships/slideLayout" Target="../slideLayouts/slideLayout30.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jpeg"/><Relationship Id="rId15" Type="http://schemas.openxmlformats.org/officeDocument/2006/relationships/image" Target="../media/image3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png"/><Relationship Id="rId14" Type="http://schemas.openxmlformats.org/officeDocument/2006/relationships/image" Target="../media/image35.jpeg"/></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9.jp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9.jp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jpeg"/><Relationship Id="rId1" Type="http://schemas.openxmlformats.org/officeDocument/2006/relationships/slideLayout" Target="../slideLayouts/slideLayout17.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jpg"/><Relationship Id="rId1" Type="http://schemas.openxmlformats.org/officeDocument/2006/relationships/slideLayout" Target="../slideLayouts/slideLayout27.xml"/><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3.jpeg"/><Relationship Id="rId7" Type="http://schemas.openxmlformats.org/officeDocument/2006/relationships/image" Target="../media/image53.jpe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52.png"/><Relationship Id="rId5" Type="http://schemas.openxmlformats.org/officeDocument/2006/relationships/image" Target="../media/image23.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9.jpg"/><Relationship Id="rId1" Type="http://schemas.openxmlformats.org/officeDocument/2006/relationships/slideLayout" Target="../slideLayouts/slideLayout30.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6.jpeg"/><Relationship Id="rId7" Type="http://schemas.openxmlformats.org/officeDocument/2006/relationships/image" Target="../media/image59.jpeg"/><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image" Target="../media/image23.png"/><Relationship Id="rId5" Type="http://schemas.openxmlformats.org/officeDocument/2006/relationships/image" Target="../media/image58.png"/><Relationship Id="rId4" Type="http://schemas.openxmlformats.org/officeDocument/2006/relationships/image" Target="../media/image57.jpeg"/></Relationships>
</file>

<file path=ppt/slides/_rels/slide2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5.jpeg"/><Relationship Id="rId1" Type="http://schemas.openxmlformats.org/officeDocument/2006/relationships/slideLayout" Target="../slideLayouts/slideLayout30.xml"/><Relationship Id="rId5" Type="http://schemas.openxmlformats.org/officeDocument/2006/relationships/image" Target="../media/image23.png"/><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jpg"/><Relationship Id="rId1" Type="http://schemas.openxmlformats.org/officeDocument/2006/relationships/slideLayout" Target="../slideLayouts/slideLayout30.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jpeg"/><Relationship Id="rId1" Type="http://schemas.openxmlformats.org/officeDocument/2006/relationships/slideLayout" Target="../slideLayouts/slideLayout30.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3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image" Target="../media/image9.jpg"/><Relationship Id="rId1" Type="http://schemas.openxmlformats.org/officeDocument/2006/relationships/slideLayout" Target="../slideLayouts/slideLayout2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BABBA7-2DF6-69D1-73AD-E3C2FFD5FDDC}"/>
              </a:ext>
            </a:extLst>
          </p:cNvPr>
          <p:cNvSpPr txBox="1"/>
          <p:nvPr/>
        </p:nvSpPr>
        <p:spPr>
          <a:xfrm>
            <a:off x="592140" y="4257756"/>
            <a:ext cx="10018521" cy="427553"/>
          </a:xfrm>
          <a:prstGeom prst="rect">
            <a:avLst/>
          </a:prstGeom>
          <a:noFill/>
        </p:spPr>
        <p:txBody>
          <a:bodyPr wrap="square" lIns="0" tIns="0" rIns="0" bIns="0" rtlCol="0">
            <a:spAutoFit/>
          </a:bodyPr>
          <a:lstStyle/>
          <a:p>
            <a:pPr>
              <a:lnSpc>
                <a:spcPct val="107000"/>
              </a:lnSpc>
              <a:spcAft>
                <a:spcPts val="800"/>
              </a:spcAft>
            </a:pPr>
            <a:r>
              <a:rPr lang="en-GB" sz="2800" dirty="0">
                <a:solidFill>
                  <a:srgbClr val="0D75BA"/>
                </a:solidFill>
                <a:latin typeface="Arial" panose="020B0604020202020204" pitchFamily="34" charset="0"/>
                <a:ea typeface="Calibri" panose="020F0502020204030204" pitchFamily="34" charset="0"/>
                <a:cs typeface="Arial" panose="020B0604020202020204" pitchFamily="34" charset="0"/>
              </a:rPr>
              <a:t>Wednesday 9 July 2025</a:t>
            </a:r>
            <a:endParaRPr lang="en-GB" sz="2800" dirty="0">
              <a:solidFill>
                <a:srgbClr val="0D75BA"/>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2" descr="A rainbow colored line on a black background&#10;&#10;Description automatically generated">
            <a:extLst>
              <a:ext uri="{FF2B5EF4-FFF2-40B4-BE49-F238E27FC236}">
                <a16:creationId xmlns:a16="http://schemas.microsoft.com/office/drawing/2014/main" id="{723B9919-CA11-63A1-ADC4-EB1A2FB3595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500" t="21460" r="22000" b="17841"/>
          <a:stretch/>
        </p:blipFill>
        <p:spPr>
          <a:xfrm>
            <a:off x="5379181" y="654581"/>
            <a:ext cx="4335188" cy="3116121"/>
          </a:xfrm>
          <a:prstGeom prst="rect">
            <a:avLst/>
          </a:prstGeom>
        </p:spPr>
      </p:pic>
      <p:sp>
        <p:nvSpPr>
          <p:cNvPr id="5" name="TextBox 4">
            <a:extLst>
              <a:ext uri="{FF2B5EF4-FFF2-40B4-BE49-F238E27FC236}">
                <a16:creationId xmlns:a16="http://schemas.microsoft.com/office/drawing/2014/main" id="{152CC3EB-5C5A-1B1A-DD1F-26481792262F}"/>
              </a:ext>
            </a:extLst>
          </p:cNvPr>
          <p:cNvSpPr txBox="1"/>
          <p:nvPr/>
        </p:nvSpPr>
        <p:spPr>
          <a:xfrm>
            <a:off x="555694" y="2337308"/>
            <a:ext cx="11080612" cy="1837426"/>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200" b="1" i="0" u="none" strike="noStrike" kern="1200" cap="none" spc="0" normalizeH="0" baseline="0" noProof="0" dirty="0">
                <a:ln>
                  <a:noFill/>
                </a:ln>
                <a:solidFill>
                  <a:srgbClr val="283996"/>
                </a:solidFill>
                <a:effectLst/>
                <a:uLnTx/>
                <a:uFillTx/>
                <a:latin typeface="Arial" panose="020B0604020202020204" pitchFamily="34" charset="0"/>
                <a:ea typeface="+mj-ea"/>
                <a:cs typeface="Arial" panose="020B0604020202020204" pitchFamily="34" charset="0"/>
              </a:rPr>
              <a:t>Norfolk and Suffolk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200" b="1" i="0" u="none" strike="noStrike" kern="1200" cap="none" spc="0" normalizeH="0" baseline="0" noProof="0" dirty="0">
                <a:ln>
                  <a:noFill/>
                </a:ln>
                <a:solidFill>
                  <a:srgbClr val="283996"/>
                </a:solidFill>
                <a:effectLst/>
                <a:uLnTx/>
                <a:uFillTx/>
                <a:latin typeface="Arial" panose="020B0604020202020204" pitchFamily="34" charset="0"/>
                <a:ea typeface="+mj-ea"/>
                <a:cs typeface="Arial" panose="020B0604020202020204" pitchFamily="34" charset="0"/>
              </a:rPr>
              <a:t>NHS Foundation Trust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200" b="1" i="0" u="none" strike="noStrike" kern="1200" cap="none" spc="0" normalizeH="0" baseline="0" noProof="0" dirty="0">
                <a:ln>
                  <a:noFill/>
                </a:ln>
                <a:solidFill>
                  <a:srgbClr val="283996"/>
                </a:solidFill>
                <a:effectLst/>
                <a:uLnTx/>
                <a:uFillTx/>
                <a:latin typeface="Arial" panose="020B0604020202020204" pitchFamily="34" charset="0"/>
                <a:ea typeface="+mj-ea"/>
                <a:cs typeface="Arial" panose="020B0604020202020204" pitchFamily="34" charset="0"/>
              </a:rPr>
              <a:t>MP Briefing</a:t>
            </a:r>
          </a:p>
        </p:txBody>
      </p:sp>
    </p:spTree>
    <p:extLst>
      <p:ext uri="{BB962C8B-B14F-4D97-AF65-F5344CB8AC3E}">
        <p14:creationId xmlns:p14="http://schemas.microsoft.com/office/powerpoint/2010/main" val="3626883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A1AC56-9111-0800-588F-0143884D0A08}"/>
              </a:ext>
            </a:extLst>
          </p:cNvPr>
          <p:cNvSpPr txBox="1"/>
          <p:nvPr/>
        </p:nvSpPr>
        <p:spPr>
          <a:xfrm>
            <a:off x="428838" y="1450104"/>
            <a:ext cx="5973463" cy="4522200"/>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ea typeface="Calibri" panose="020F0502020204030204" pitchFamily="34" charset="0"/>
                <a:cs typeface="Arial" panose="020B0604020202020204" pitchFamily="34" charset="0"/>
              </a:rPr>
              <a:t>We provide most Neurodevelopmental Services in Suffolk and adult ADHD services in Norfolk. </a:t>
            </a:r>
          </a:p>
          <a:p>
            <a:pPr marL="285750" indent="-285750">
              <a:buFont typeface="Arial" panose="020B0604020202020204" pitchFamily="34" charset="0"/>
              <a:buChar char="•"/>
            </a:pPr>
            <a:endParaRPr lang="en-GB"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ea typeface="Calibri" panose="020F0502020204030204" pitchFamily="34" charset="0"/>
                <a:cs typeface="Arial" panose="020B0604020202020204" pitchFamily="34" charset="0"/>
              </a:rPr>
              <a:t>We have seen a significant increase in demand that outstrips our capacity causing waiting lists to grow. </a:t>
            </a:r>
          </a:p>
          <a:p>
            <a:endParaRPr lang="en-GB"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ea typeface="Calibri" panose="020F0502020204030204" pitchFamily="34" charset="0"/>
                <a:cs typeface="Arial" panose="020B0604020202020204" pitchFamily="34" charset="0"/>
              </a:rPr>
              <a:t>Around 50% of referrals we receive do not meet the evidence-based criteria for assessment and treatment. </a:t>
            </a:r>
          </a:p>
          <a:p>
            <a:pPr marL="285750" indent="-285750">
              <a:buFont typeface="Arial" panose="020B0604020202020204" pitchFamily="34" charset="0"/>
              <a:buChar char="•"/>
            </a:pPr>
            <a:endParaRPr lang="en-GB"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ea typeface="Calibri" panose="020F0502020204030204" pitchFamily="34" charset="0"/>
                <a:cs typeface="Arial" panose="020B0604020202020204" pitchFamily="34" charset="0"/>
              </a:rPr>
              <a:t>This is a national issue that has been recognised in the recent national ADHD Taskforce report, and we are working closely with our system partners including commissioners, primary care and education partners.</a:t>
            </a:r>
          </a:p>
          <a:p>
            <a:pPr marL="285750" indent="-285750">
              <a:buFont typeface="Arial" panose="020B0604020202020204" pitchFamily="34" charset="0"/>
              <a:buChar char="•"/>
            </a:pPr>
            <a:endParaRPr lang="en-GB"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n-GB" sz="1800" kern="1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4DB52650-48EA-1FE5-FB7E-CFDE105F8D46}"/>
              </a:ext>
            </a:extLst>
          </p:cNvPr>
          <p:cNvSpPr/>
          <p:nvPr/>
        </p:nvSpPr>
        <p:spPr>
          <a:xfrm>
            <a:off x="-611013" y="286199"/>
            <a:ext cx="9669669" cy="663199"/>
          </a:xfrm>
          <a:prstGeom prst="roundRect">
            <a:avLst>
              <a:gd name="adj" fmla="val 23878"/>
            </a:avLst>
          </a:prstGeom>
          <a:solidFill>
            <a:srgbClr val="006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89F8D94-F48E-BFF5-8CF8-6314E697AAAD}"/>
              </a:ext>
            </a:extLst>
          </p:cNvPr>
          <p:cNvSpPr txBox="1"/>
          <p:nvPr/>
        </p:nvSpPr>
        <p:spPr>
          <a:xfrm>
            <a:off x="281979" y="390615"/>
            <a:ext cx="8776677" cy="492443"/>
          </a:xfrm>
          <a:prstGeom prst="rect">
            <a:avLst/>
          </a:prstGeom>
          <a:noFill/>
        </p:spPr>
        <p:txBody>
          <a:bodyPr wrap="square">
            <a:spAutoFit/>
          </a:bodyPr>
          <a:lstStyle/>
          <a:p>
            <a:pPr defTabSz="457200">
              <a:defRPr/>
            </a:pPr>
            <a:r>
              <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Improving Health </a:t>
            </a:r>
            <a:r>
              <a:rPr lang="en-GB" sz="2400" dirty="0">
                <a:solidFill>
                  <a:schemeClr val="bg1"/>
                </a:solidFill>
                <a:latin typeface="Arial" panose="020B0604020202020204" pitchFamily="34" charset="0"/>
                <a:cs typeface="Arial" panose="020B0604020202020204" pitchFamily="34" charset="0"/>
              </a:rPr>
              <a:t>– </a:t>
            </a:r>
            <a:r>
              <a:rPr kumimoji="0" lang="en-GB" sz="260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NHS Neurodevelopmental Services</a:t>
            </a:r>
          </a:p>
        </p:txBody>
      </p:sp>
      <p:pic>
        <p:nvPicPr>
          <p:cNvPr id="3" name="Picture 2">
            <a:extLst>
              <a:ext uri="{FF2B5EF4-FFF2-40B4-BE49-F238E27FC236}">
                <a16:creationId xmlns:a16="http://schemas.microsoft.com/office/drawing/2014/main" id="{FC609D2B-8A34-ED9F-C113-0259CC4DC34A}"/>
              </a:ext>
            </a:extLst>
          </p:cNvPr>
          <p:cNvPicPr>
            <a:picLocks noChangeAspect="1"/>
          </p:cNvPicPr>
          <p:nvPr/>
        </p:nvPicPr>
        <p:blipFill>
          <a:blip r:embed="rId3"/>
          <a:stretch>
            <a:fillRect/>
          </a:stretch>
        </p:blipFill>
        <p:spPr>
          <a:xfrm>
            <a:off x="-931860" y="-216310"/>
            <a:ext cx="931860" cy="6995652"/>
          </a:xfrm>
          <a:prstGeom prst="rect">
            <a:avLst/>
          </a:prstGeom>
        </p:spPr>
      </p:pic>
      <p:sp>
        <p:nvSpPr>
          <p:cNvPr id="5" name="Rectangle: Rounded Corners 4">
            <a:extLst>
              <a:ext uri="{FF2B5EF4-FFF2-40B4-BE49-F238E27FC236}">
                <a16:creationId xmlns:a16="http://schemas.microsoft.com/office/drawing/2014/main" id="{FF00C75C-D016-CDDD-0C4D-977EB31D3CE6}"/>
              </a:ext>
            </a:extLst>
          </p:cNvPr>
          <p:cNvSpPr/>
          <p:nvPr/>
        </p:nvSpPr>
        <p:spPr>
          <a:xfrm>
            <a:off x="6660178" y="1364620"/>
            <a:ext cx="5322272" cy="4128759"/>
          </a:xfrm>
          <a:prstGeom prst="roundRect">
            <a:avLst>
              <a:gd name="adj" fmla="val 11485"/>
            </a:avLst>
          </a:prstGeom>
          <a:solidFill>
            <a:srgbClr val="006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DEECABA-FC82-1DFB-44F6-E350011522AA}"/>
              </a:ext>
            </a:extLst>
          </p:cNvPr>
          <p:cNvSpPr txBox="1"/>
          <p:nvPr/>
        </p:nvSpPr>
        <p:spPr>
          <a:xfrm>
            <a:off x="6778885" y="1450104"/>
            <a:ext cx="5236546" cy="3998723"/>
          </a:xfrm>
          <a:prstGeom prst="rect">
            <a:avLst/>
          </a:prstGeom>
          <a:noFill/>
        </p:spPr>
        <p:txBody>
          <a:bodyPr wrap="square">
            <a:spAutoFit/>
          </a:bodyPr>
          <a:lstStyle/>
          <a:p>
            <a:pPr>
              <a:lnSpc>
                <a:spcPct val="107000"/>
              </a:lnSpc>
              <a:spcAft>
                <a:spcPts val="800"/>
              </a:spcAft>
            </a:pPr>
            <a:r>
              <a:rPr lang="en-GB" sz="2000" kern="100" dirty="0">
                <a:solidFill>
                  <a:schemeClr val="bg1"/>
                </a:solidFill>
                <a:latin typeface="Arial" panose="020B0604020202020204" pitchFamily="34" charset="0"/>
                <a:ea typeface="Aptos" panose="020B0004020202020204" pitchFamily="34" charset="0"/>
                <a:cs typeface="Arial" panose="020B0604020202020204" pitchFamily="34" charset="0"/>
              </a:rPr>
              <a:t>Actions we are </a:t>
            </a:r>
            <a:r>
              <a:rPr lang="en-GB" sz="2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identifying to reduce </a:t>
            </a:r>
            <a:r>
              <a:rPr lang="en-GB" sz="2000" kern="100" dirty="0">
                <a:solidFill>
                  <a:schemeClr val="bg1"/>
                </a:solidFill>
                <a:latin typeface="Arial" panose="020B0604020202020204" pitchFamily="34" charset="0"/>
                <a:ea typeface="Aptos" panose="020B0004020202020204" pitchFamily="34" charset="0"/>
                <a:cs typeface="Arial" panose="020B0604020202020204" pitchFamily="34" charset="0"/>
              </a:rPr>
              <a:t>waiting times throughout this year, include:</a:t>
            </a:r>
          </a:p>
          <a:p>
            <a:pPr marL="285750" indent="-285750">
              <a:lnSpc>
                <a:spcPct val="107000"/>
              </a:lnSpc>
              <a:spcAft>
                <a:spcPts val="800"/>
              </a:spcAft>
              <a:buFont typeface="Arial" panose="020B0604020202020204" pitchFamily="34" charset="0"/>
              <a:buChar char="•"/>
            </a:pPr>
            <a:r>
              <a:rPr lang="en-GB" sz="2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Taking a needs led approach, instead of first come first serve. </a:t>
            </a:r>
          </a:p>
          <a:p>
            <a:pPr marL="285750" indent="-285750">
              <a:lnSpc>
                <a:spcPct val="107000"/>
              </a:lnSpc>
              <a:spcAft>
                <a:spcPts val="800"/>
              </a:spcAft>
              <a:buFont typeface="Arial" panose="020B0604020202020204" pitchFamily="34" charset="0"/>
              <a:buChar char="•"/>
            </a:pPr>
            <a:r>
              <a:rPr lang="en-GB" sz="2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Improving the efficacy of the team through </a:t>
            </a:r>
            <a:r>
              <a:rPr lang="en-GB" sz="2000" kern="100" dirty="0">
                <a:solidFill>
                  <a:schemeClr val="bg1"/>
                </a:solidFill>
                <a:latin typeface="Arial" panose="020B0604020202020204" pitchFamily="34" charset="0"/>
                <a:ea typeface="Aptos" panose="020B0004020202020204" pitchFamily="34" charset="0"/>
                <a:cs typeface="Arial" panose="020B0604020202020204" pitchFamily="34" charset="0"/>
              </a:rPr>
              <a:t>the use of digital teams and redesigning roles and responsibilities.</a:t>
            </a:r>
          </a:p>
          <a:p>
            <a:pPr marL="285750" indent="-285750">
              <a:lnSpc>
                <a:spcPct val="107000"/>
              </a:lnSpc>
              <a:spcAft>
                <a:spcPts val="800"/>
              </a:spcAft>
              <a:buFont typeface="Arial" panose="020B0604020202020204" pitchFamily="34" charset="0"/>
              <a:buChar char="•"/>
            </a:pPr>
            <a:r>
              <a:rPr lang="en-GB" sz="2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Working with our system partners to develop a stepped care model that uses primary care, VCSE, schools, and social care. </a:t>
            </a:r>
            <a:endParaRPr lang="en-GB" sz="20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746387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descr="A map of the united states&#10;&#10;Description automatically generated">
            <a:extLst>
              <a:ext uri="{FF2B5EF4-FFF2-40B4-BE49-F238E27FC236}">
                <a16:creationId xmlns:a16="http://schemas.microsoft.com/office/drawing/2014/main" id="{9822E6E4-ADA5-234F-B65B-F4B1F82F1F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646"/>
          <a:stretch/>
        </p:blipFill>
        <p:spPr>
          <a:xfrm>
            <a:off x="4248546" y="3115356"/>
            <a:ext cx="3360227" cy="3606808"/>
          </a:xfrm>
          <a:prstGeom prst="rect">
            <a:avLst/>
          </a:prstGeom>
        </p:spPr>
      </p:pic>
      <p:cxnSp>
        <p:nvCxnSpPr>
          <p:cNvPr id="9" name="Straight Arrow Connector 8">
            <a:extLst>
              <a:ext uri="{FF2B5EF4-FFF2-40B4-BE49-F238E27FC236}">
                <a16:creationId xmlns:a16="http://schemas.microsoft.com/office/drawing/2014/main" id="{9A80283D-6C52-6B31-60C4-1A2E04FEC626}"/>
              </a:ext>
            </a:extLst>
          </p:cNvPr>
          <p:cNvCxnSpPr>
            <a:cxnSpLocks/>
          </p:cNvCxnSpPr>
          <p:nvPr/>
        </p:nvCxnSpPr>
        <p:spPr>
          <a:xfrm>
            <a:off x="6341614" y="3099328"/>
            <a:ext cx="0" cy="96914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AC4547C-02E4-1DCE-9D0A-C2D1B2E5C1C3}"/>
              </a:ext>
            </a:extLst>
          </p:cNvPr>
          <p:cNvCxnSpPr>
            <a:cxnSpLocks/>
          </p:cNvCxnSpPr>
          <p:nvPr/>
        </p:nvCxnSpPr>
        <p:spPr>
          <a:xfrm>
            <a:off x="3844096" y="3463778"/>
            <a:ext cx="1111362" cy="60469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D523049-F1B2-CF5A-E1D6-28E1471F40B7}"/>
              </a:ext>
            </a:extLst>
          </p:cNvPr>
          <p:cNvCxnSpPr>
            <a:cxnSpLocks/>
            <a:stCxn id="29" idx="3"/>
          </p:cNvCxnSpPr>
          <p:nvPr/>
        </p:nvCxnSpPr>
        <p:spPr>
          <a:xfrm>
            <a:off x="3988118" y="4807773"/>
            <a:ext cx="1259411" cy="75224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ED3E9D3-88A2-FFAF-22D7-125052AEA6DF}"/>
              </a:ext>
            </a:extLst>
          </p:cNvPr>
          <p:cNvCxnSpPr>
            <a:cxnSpLocks/>
          </p:cNvCxnSpPr>
          <p:nvPr/>
        </p:nvCxnSpPr>
        <p:spPr>
          <a:xfrm flipH="1">
            <a:off x="6809404" y="4785965"/>
            <a:ext cx="1444711" cy="9057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FEA2E94-3AD0-E0C3-C221-42A96CDDDB3F}"/>
              </a:ext>
            </a:extLst>
          </p:cNvPr>
          <p:cNvCxnSpPr>
            <a:cxnSpLocks/>
          </p:cNvCxnSpPr>
          <p:nvPr/>
        </p:nvCxnSpPr>
        <p:spPr>
          <a:xfrm flipH="1">
            <a:off x="7151381" y="3435326"/>
            <a:ext cx="1102734" cy="149159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53716816-788D-66AF-31F9-0A026AD97CCA}"/>
              </a:ext>
            </a:extLst>
          </p:cNvPr>
          <p:cNvSpPr/>
          <p:nvPr/>
        </p:nvSpPr>
        <p:spPr>
          <a:xfrm>
            <a:off x="8112846" y="1551891"/>
            <a:ext cx="3524390" cy="2001640"/>
          </a:xfrm>
          <a:prstGeom prst="roundRect">
            <a:avLst/>
          </a:prstGeom>
          <a:solidFill>
            <a:schemeClr val="bg1"/>
          </a:solidFill>
          <a:ln w="76200">
            <a:solidFill>
              <a:srgbClr val="9B97C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60467DB8-5FBF-6992-7234-CB6BFEE39083}"/>
              </a:ext>
            </a:extLst>
          </p:cNvPr>
          <p:cNvSpPr txBox="1"/>
          <p:nvPr/>
        </p:nvSpPr>
        <p:spPr>
          <a:xfrm>
            <a:off x="8254115" y="1665611"/>
            <a:ext cx="2898852" cy="1769715"/>
          </a:xfrm>
          <a:prstGeom prst="rect">
            <a:avLst/>
          </a:prstGeom>
          <a:noFill/>
        </p:spPr>
        <p:txBody>
          <a:bodyPr wrap="square">
            <a:spAutoFit/>
          </a:bodyPr>
          <a:lstStyle/>
          <a:p>
            <a:r>
              <a:rPr lang="en-GB" sz="1400" b="1" dirty="0">
                <a:solidFill>
                  <a:srgbClr val="9B97C9"/>
                </a:solidFill>
                <a:latin typeface="Arial" panose="020B0604020202020204" pitchFamily="34" charset="0"/>
                <a:cs typeface="Arial" panose="020B0604020202020204" pitchFamily="34" charset="0"/>
              </a:rPr>
              <a:t>Great Yarmouth and Waveney</a:t>
            </a:r>
            <a:endParaRPr lang="en-GB" sz="1400" dirty="0">
              <a:effectLst/>
              <a:latin typeface="Arial" panose="020B0604020202020204" pitchFamily="34" charset="0"/>
              <a:cs typeface="Arial" panose="020B0604020202020204" pitchFamily="34" charset="0"/>
            </a:endParaRPr>
          </a:p>
          <a:p>
            <a:pPr marL="285750" indent="-285750" rtl="0">
              <a:buClr>
                <a:srgbClr val="9B97C9"/>
              </a:buClr>
              <a:buFont typeface="Arial" panose="020B0604020202020204" pitchFamily="34" charset="0"/>
              <a:buChar char="•"/>
            </a:pPr>
            <a:r>
              <a:rPr lang="en-GB" sz="1300" b="1" dirty="0">
                <a:effectLst/>
                <a:latin typeface="Arial" panose="020B0604020202020204" pitchFamily="34" charset="0"/>
                <a:cs typeface="Arial" panose="020B0604020202020204" pitchFamily="34" charset="0"/>
              </a:rPr>
              <a:t>Tracey Holland                        </a:t>
            </a:r>
            <a:r>
              <a:rPr lang="en-GB" sz="1300" dirty="0">
                <a:latin typeface="Arial" panose="020B0604020202020204" pitchFamily="34" charset="0"/>
                <a:cs typeface="Arial" panose="020B0604020202020204" pitchFamily="34" charset="0"/>
              </a:rPr>
              <a:t>Director of Nursing and Quality</a:t>
            </a:r>
          </a:p>
          <a:p>
            <a:pPr marL="285750" indent="-285750">
              <a:buClr>
                <a:srgbClr val="9B97C9"/>
              </a:buClr>
              <a:buFont typeface="Arial" panose="020B0604020202020204" pitchFamily="34" charset="0"/>
              <a:buChar char="•"/>
            </a:pPr>
            <a:endParaRPr lang="en-GB" sz="800" b="1" dirty="0">
              <a:latin typeface="Arial" panose="020B0604020202020204" pitchFamily="34" charset="0"/>
              <a:cs typeface="Arial" panose="020B0604020202020204" pitchFamily="34" charset="0"/>
            </a:endParaRPr>
          </a:p>
          <a:p>
            <a:pPr marL="285750" indent="-285750">
              <a:buClr>
                <a:srgbClr val="9B97C9"/>
              </a:buClr>
              <a:buFont typeface="Arial" panose="020B0604020202020204" pitchFamily="34" charset="0"/>
              <a:buChar char="•"/>
            </a:pPr>
            <a:r>
              <a:rPr lang="en-GB" sz="1300" b="1" dirty="0">
                <a:latin typeface="Arial" panose="020B0604020202020204" pitchFamily="34" charset="0"/>
                <a:cs typeface="Arial" panose="020B0604020202020204" pitchFamily="34" charset="0"/>
              </a:rPr>
              <a:t>Dr Sarah Maxwell                       </a:t>
            </a:r>
            <a:r>
              <a:rPr lang="en-GB" sz="1300" dirty="0">
                <a:latin typeface="Arial" panose="020B0604020202020204" pitchFamily="34" charset="0"/>
                <a:cs typeface="Arial" panose="020B0604020202020204" pitchFamily="34" charset="0"/>
              </a:rPr>
              <a:t>Medical Director</a:t>
            </a:r>
          </a:p>
          <a:p>
            <a:pPr marL="285750" indent="-285750">
              <a:buClr>
                <a:srgbClr val="9B97C9"/>
              </a:buClr>
              <a:buFont typeface="Arial" panose="020B0604020202020204" pitchFamily="34" charset="0"/>
              <a:buChar char="•"/>
            </a:pPr>
            <a:endParaRPr lang="en-GB" sz="800" dirty="0">
              <a:latin typeface="Arial" panose="020B0604020202020204" pitchFamily="34" charset="0"/>
              <a:cs typeface="Arial" panose="020B0604020202020204" pitchFamily="34" charset="0"/>
            </a:endParaRPr>
          </a:p>
          <a:p>
            <a:pPr marL="285750" indent="-285750">
              <a:buClr>
                <a:srgbClr val="9B97C9"/>
              </a:buClr>
              <a:buFont typeface="Arial" panose="020B0604020202020204" pitchFamily="34" charset="0"/>
              <a:buChar char="•"/>
            </a:pPr>
            <a:r>
              <a:rPr lang="en-GB" sz="1300" b="1" dirty="0">
                <a:latin typeface="Arial" panose="020B0604020202020204" pitchFamily="34" charset="0"/>
                <a:cs typeface="Arial" panose="020B0604020202020204" pitchFamily="34" charset="0"/>
              </a:rPr>
              <a:t>Saru Mutema                          </a:t>
            </a:r>
            <a:r>
              <a:rPr lang="en-GB" sz="1300" dirty="0">
                <a:latin typeface="Arial" panose="020B0604020202020204" pitchFamily="34" charset="0"/>
                <a:cs typeface="Arial" panose="020B0604020202020204" pitchFamily="34" charset="0"/>
              </a:rPr>
              <a:t>Director of Operations</a:t>
            </a:r>
          </a:p>
        </p:txBody>
      </p:sp>
      <p:sp>
        <p:nvSpPr>
          <p:cNvPr id="23" name="Rectangle: Rounded Corners 22">
            <a:extLst>
              <a:ext uri="{FF2B5EF4-FFF2-40B4-BE49-F238E27FC236}">
                <a16:creationId xmlns:a16="http://schemas.microsoft.com/office/drawing/2014/main" id="{2CB2AC07-E730-47B8-1910-19E9BC3863FD}"/>
              </a:ext>
            </a:extLst>
          </p:cNvPr>
          <p:cNvSpPr/>
          <p:nvPr/>
        </p:nvSpPr>
        <p:spPr>
          <a:xfrm>
            <a:off x="8112846" y="3785145"/>
            <a:ext cx="3360227" cy="2001640"/>
          </a:xfrm>
          <a:prstGeom prst="roundRect">
            <a:avLst/>
          </a:prstGeom>
          <a:solidFill>
            <a:schemeClr val="bg1"/>
          </a:solidFill>
          <a:ln w="76200">
            <a:solidFill>
              <a:srgbClr val="DDA0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22E6E808-ADDB-DCC6-C0DC-83B5D6963990}"/>
              </a:ext>
            </a:extLst>
          </p:cNvPr>
          <p:cNvSpPr txBox="1"/>
          <p:nvPr/>
        </p:nvSpPr>
        <p:spPr>
          <a:xfrm>
            <a:off x="8319707" y="3921978"/>
            <a:ext cx="3054053" cy="1769715"/>
          </a:xfrm>
          <a:prstGeom prst="rect">
            <a:avLst/>
          </a:prstGeom>
          <a:noFill/>
        </p:spPr>
        <p:txBody>
          <a:bodyPr wrap="square">
            <a:spAutoFit/>
          </a:bodyPr>
          <a:lstStyle/>
          <a:p>
            <a:r>
              <a:rPr lang="en-GB" sz="1400" b="1" dirty="0">
                <a:solidFill>
                  <a:srgbClr val="DDA0C1"/>
                </a:solidFill>
                <a:latin typeface="Arial" panose="020B0604020202020204" pitchFamily="34" charset="0"/>
                <a:cs typeface="Arial" panose="020B0604020202020204" pitchFamily="34" charset="0"/>
              </a:rPr>
              <a:t>East Suffolk</a:t>
            </a:r>
            <a:endParaRPr lang="en-GB" sz="1400" dirty="0">
              <a:solidFill>
                <a:srgbClr val="DDA0C1"/>
              </a:solidFill>
              <a:effectLst/>
              <a:latin typeface="Arial" panose="020B0604020202020204" pitchFamily="34" charset="0"/>
              <a:cs typeface="Arial" panose="020B0604020202020204" pitchFamily="34" charset="0"/>
            </a:endParaRPr>
          </a:p>
          <a:p>
            <a:pPr marL="285750" indent="-285750" rtl="0">
              <a:buClr>
                <a:srgbClr val="DDA0C1"/>
              </a:buClr>
              <a:buFont typeface="Arial" panose="020B0604020202020204" pitchFamily="34" charset="0"/>
              <a:buChar char="•"/>
            </a:pPr>
            <a:r>
              <a:rPr lang="en-GB" sz="1300" b="1" dirty="0">
                <a:effectLst/>
                <a:latin typeface="Arial" panose="020B0604020202020204" pitchFamily="34" charset="0"/>
                <a:cs typeface="Arial" panose="020B0604020202020204" pitchFamily="34" charset="0"/>
              </a:rPr>
              <a:t>Belinda Danso-Langley             </a:t>
            </a:r>
            <a:r>
              <a:rPr lang="en-GB" sz="1300" dirty="0">
                <a:latin typeface="Arial" panose="020B0604020202020204" pitchFamily="34" charset="0"/>
                <a:cs typeface="Arial" panose="020B0604020202020204" pitchFamily="34" charset="0"/>
              </a:rPr>
              <a:t>Director of Nursing and Quality</a:t>
            </a:r>
          </a:p>
          <a:p>
            <a:pPr marL="171450" indent="-171450">
              <a:buClr>
                <a:srgbClr val="DDA0C1"/>
              </a:buClr>
              <a:buFont typeface="Arial" panose="020B0604020202020204" pitchFamily="34" charset="0"/>
              <a:buChar char="•"/>
            </a:pPr>
            <a:endParaRPr lang="en-GB" sz="800" dirty="0">
              <a:latin typeface="Arial" panose="020B0604020202020204" pitchFamily="34" charset="0"/>
              <a:cs typeface="Arial" panose="020B0604020202020204" pitchFamily="34" charset="0"/>
            </a:endParaRPr>
          </a:p>
          <a:p>
            <a:pPr marL="285750" indent="-285750">
              <a:buClr>
                <a:srgbClr val="DDA0C1"/>
              </a:buClr>
              <a:buFont typeface="Arial" panose="020B0604020202020204" pitchFamily="34" charset="0"/>
              <a:buChar char="•"/>
            </a:pPr>
            <a:r>
              <a:rPr lang="en-GB" sz="1300" b="1" dirty="0">
                <a:latin typeface="Arial" panose="020B0604020202020204" pitchFamily="34" charset="0"/>
                <a:cs typeface="Arial" panose="020B0604020202020204" pitchFamily="34" charset="0"/>
              </a:rPr>
              <a:t>Dr Sohail Abrar                         </a:t>
            </a:r>
            <a:r>
              <a:rPr lang="en-GB" sz="1300" dirty="0">
                <a:latin typeface="Arial" panose="020B0604020202020204" pitchFamily="34" charset="0"/>
                <a:cs typeface="Arial" panose="020B0604020202020204" pitchFamily="34" charset="0"/>
              </a:rPr>
              <a:t>Medical Director</a:t>
            </a:r>
          </a:p>
          <a:p>
            <a:pPr marL="171450" indent="-171450">
              <a:buClr>
                <a:srgbClr val="DDA0C1"/>
              </a:buClr>
              <a:buFont typeface="Arial" panose="020B0604020202020204" pitchFamily="34" charset="0"/>
              <a:buChar char="•"/>
            </a:pPr>
            <a:endParaRPr lang="en-GB" sz="800" dirty="0">
              <a:latin typeface="Arial" panose="020B0604020202020204" pitchFamily="34" charset="0"/>
              <a:cs typeface="Arial" panose="020B0604020202020204" pitchFamily="34" charset="0"/>
            </a:endParaRPr>
          </a:p>
          <a:p>
            <a:pPr marL="285750" indent="-285750">
              <a:buClr>
                <a:srgbClr val="DDA0C1"/>
              </a:buClr>
              <a:buFont typeface="Arial" panose="020B0604020202020204" pitchFamily="34" charset="0"/>
              <a:buChar char="•"/>
            </a:pPr>
            <a:r>
              <a:rPr lang="en-GB" sz="1300" b="1" dirty="0">
                <a:latin typeface="Arial" panose="020B0604020202020204" pitchFamily="34" charset="0"/>
                <a:cs typeface="Arial" panose="020B0604020202020204" pitchFamily="34" charset="0"/>
              </a:rPr>
              <a:t>Pete Henson                              </a:t>
            </a:r>
            <a:r>
              <a:rPr lang="en-GB" sz="1300" dirty="0">
                <a:latin typeface="Arial" panose="020B0604020202020204" pitchFamily="34" charset="0"/>
                <a:cs typeface="Arial" panose="020B0604020202020204" pitchFamily="34" charset="0"/>
              </a:rPr>
              <a:t>Director of Operations</a:t>
            </a:r>
          </a:p>
        </p:txBody>
      </p:sp>
      <p:sp>
        <p:nvSpPr>
          <p:cNvPr id="25" name="Rectangle: Rounded Corners 24">
            <a:extLst>
              <a:ext uri="{FF2B5EF4-FFF2-40B4-BE49-F238E27FC236}">
                <a16:creationId xmlns:a16="http://schemas.microsoft.com/office/drawing/2014/main" id="{73E6AF9D-A43B-A2C5-5ACA-C1FC0C667A1C}"/>
              </a:ext>
            </a:extLst>
          </p:cNvPr>
          <p:cNvSpPr/>
          <p:nvPr/>
        </p:nvSpPr>
        <p:spPr>
          <a:xfrm>
            <a:off x="4221257" y="1097688"/>
            <a:ext cx="3567089" cy="2001640"/>
          </a:xfrm>
          <a:prstGeom prst="roundRect">
            <a:avLst/>
          </a:prstGeom>
          <a:solidFill>
            <a:schemeClr val="bg1"/>
          </a:solidFill>
          <a:ln w="76200">
            <a:solidFill>
              <a:srgbClr val="8BCA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4640C042-2203-F80A-C711-147E63671E64}"/>
              </a:ext>
            </a:extLst>
          </p:cNvPr>
          <p:cNvSpPr txBox="1"/>
          <p:nvPr/>
        </p:nvSpPr>
        <p:spPr>
          <a:xfrm>
            <a:off x="4380348" y="1183893"/>
            <a:ext cx="2771033" cy="1769715"/>
          </a:xfrm>
          <a:prstGeom prst="rect">
            <a:avLst/>
          </a:prstGeom>
          <a:noFill/>
        </p:spPr>
        <p:txBody>
          <a:bodyPr wrap="square">
            <a:spAutoFit/>
          </a:bodyPr>
          <a:lstStyle/>
          <a:p>
            <a:r>
              <a:rPr lang="en-GB" sz="1400" b="1" dirty="0">
                <a:solidFill>
                  <a:srgbClr val="8BCAEB"/>
                </a:solidFill>
                <a:latin typeface="Arial" panose="020B0604020202020204" pitchFamily="34" charset="0"/>
                <a:cs typeface="Arial" panose="020B0604020202020204" pitchFamily="34" charset="0"/>
              </a:rPr>
              <a:t>Central Norfolk</a:t>
            </a:r>
            <a:endParaRPr lang="en-GB" sz="1400" dirty="0">
              <a:solidFill>
                <a:srgbClr val="8BCAEB"/>
              </a:solidFill>
              <a:effectLst/>
              <a:latin typeface="Arial" panose="020B0604020202020204" pitchFamily="34" charset="0"/>
              <a:cs typeface="Arial" panose="020B0604020202020204" pitchFamily="34" charset="0"/>
            </a:endParaRPr>
          </a:p>
          <a:p>
            <a:pPr marL="285750" indent="-285750" rtl="0">
              <a:buClr>
                <a:srgbClr val="8BCAEB"/>
              </a:buClr>
              <a:buFont typeface="Arial" panose="020B0604020202020204" pitchFamily="34" charset="0"/>
              <a:buChar char="•"/>
            </a:pPr>
            <a:r>
              <a:rPr lang="en-GB" sz="1300" b="1" dirty="0">
                <a:effectLst/>
                <a:latin typeface="Arial" panose="020B0604020202020204" pitchFamily="34" charset="0"/>
                <a:cs typeface="Arial" panose="020B0604020202020204" pitchFamily="34" charset="0"/>
              </a:rPr>
              <a:t>Nicky Shaw                             </a:t>
            </a:r>
            <a:r>
              <a:rPr lang="en-GB" sz="1300" dirty="0">
                <a:latin typeface="Arial" panose="020B0604020202020204" pitchFamily="34" charset="0"/>
                <a:cs typeface="Arial" panose="020B0604020202020204" pitchFamily="34" charset="0"/>
              </a:rPr>
              <a:t>Director of Nursing and Quality</a:t>
            </a:r>
          </a:p>
          <a:p>
            <a:pPr marL="285750" indent="-285750">
              <a:buClr>
                <a:srgbClr val="8BCAEB"/>
              </a:buClr>
              <a:buFont typeface="Arial" panose="020B0604020202020204" pitchFamily="34" charset="0"/>
              <a:buChar char="•"/>
            </a:pPr>
            <a:endParaRPr lang="en-GB" sz="800" dirty="0">
              <a:latin typeface="Arial" panose="020B0604020202020204" pitchFamily="34" charset="0"/>
              <a:cs typeface="Arial" panose="020B0604020202020204" pitchFamily="34" charset="0"/>
            </a:endParaRPr>
          </a:p>
          <a:p>
            <a:pPr marL="285750" indent="-285750">
              <a:buClr>
                <a:srgbClr val="8BCAEB"/>
              </a:buClr>
              <a:buFont typeface="Arial" panose="020B0604020202020204" pitchFamily="34" charset="0"/>
              <a:buChar char="•"/>
            </a:pPr>
            <a:r>
              <a:rPr lang="en-GB" sz="1300" b="1" dirty="0">
                <a:latin typeface="Arial" panose="020B0604020202020204" pitchFamily="34" charset="0"/>
                <a:cs typeface="Arial" panose="020B0604020202020204" pitchFamily="34" charset="0"/>
              </a:rPr>
              <a:t>Dr Dan Dalton                  </a:t>
            </a:r>
            <a:r>
              <a:rPr lang="en-GB" sz="1300" dirty="0">
                <a:latin typeface="Arial" panose="020B0604020202020204" pitchFamily="34" charset="0"/>
                <a:cs typeface="Arial" panose="020B0604020202020204" pitchFamily="34" charset="0"/>
              </a:rPr>
              <a:t>Medical Director</a:t>
            </a:r>
          </a:p>
          <a:p>
            <a:pPr marL="285750" indent="-285750">
              <a:buClr>
                <a:srgbClr val="8BCAEB"/>
              </a:buClr>
              <a:buFont typeface="Arial" panose="020B0604020202020204" pitchFamily="34" charset="0"/>
              <a:buChar char="•"/>
            </a:pPr>
            <a:endParaRPr lang="en-GB" sz="800" dirty="0">
              <a:latin typeface="Arial" panose="020B0604020202020204" pitchFamily="34" charset="0"/>
              <a:cs typeface="Arial" panose="020B0604020202020204" pitchFamily="34" charset="0"/>
            </a:endParaRPr>
          </a:p>
          <a:p>
            <a:pPr marL="285750" indent="-285750">
              <a:buClr>
                <a:srgbClr val="8BCAEB"/>
              </a:buClr>
              <a:buFont typeface="Arial" panose="020B0604020202020204" pitchFamily="34" charset="0"/>
              <a:buChar char="•"/>
            </a:pPr>
            <a:r>
              <a:rPr lang="en-GB" sz="1300" b="1" dirty="0">
                <a:latin typeface="Arial" panose="020B0604020202020204" pitchFamily="34" charset="0"/>
                <a:cs typeface="Arial" panose="020B0604020202020204" pitchFamily="34" charset="0"/>
              </a:rPr>
              <a:t>Michelle O’Donnell                 </a:t>
            </a:r>
            <a:r>
              <a:rPr lang="en-GB" sz="1300" dirty="0">
                <a:latin typeface="Arial" panose="020B0604020202020204" pitchFamily="34" charset="0"/>
                <a:cs typeface="Arial" panose="020B0604020202020204" pitchFamily="34" charset="0"/>
              </a:rPr>
              <a:t>Director of Operations</a:t>
            </a:r>
          </a:p>
        </p:txBody>
      </p:sp>
      <p:sp>
        <p:nvSpPr>
          <p:cNvPr id="27" name="Rectangle: Rounded Corners 26">
            <a:extLst>
              <a:ext uri="{FF2B5EF4-FFF2-40B4-BE49-F238E27FC236}">
                <a16:creationId xmlns:a16="http://schemas.microsoft.com/office/drawing/2014/main" id="{235CE5B5-569E-158E-06D5-600AEBE26CB7}"/>
              </a:ext>
            </a:extLst>
          </p:cNvPr>
          <p:cNvSpPr/>
          <p:nvPr/>
        </p:nvSpPr>
        <p:spPr>
          <a:xfrm>
            <a:off x="326483" y="1542489"/>
            <a:ext cx="3610927" cy="2001640"/>
          </a:xfrm>
          <a:prstGeom prst="roundRect">
            <a:avLst/>
          </a:prstGeom>
          <a:solidFill>
            <a:schemeClr val="bg1"/>
          </a:solidFill>
          <a:ln w="76200">
            <a:solidFill>
              <a:srgbClr val="51B6B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5494204B-599D-BF15-BCD0-073089913AF6}"/>
              </a:ext>
            </a:extLst>
          </p:cNvPr>
          <p:cNvSpPr txBox="1"/>
          <p:nvPr/>
        </p:nvSpPr>
        <p:spPr>
          <a:xfrm>
            <a:off x="455994" y="1675203"/>
            <a:ext cx="3509769" cy="1754326"/>
          </a:xfrm>
          <a:prstGeom prst="rect">
            <a:avLst/>
          </a:prstGeom>
          <a:noFill/>
        </p:spPr>
        <p:txBody>
          <a:bodyPr wrap="square">
            <a:spAutoFit/>
          </a:bodyPr>
          <a:lstStyle/>
          <a:p>
            <a:r>
              <a:rPr lang="en-GB" sz="1400" b="1" dirty="0">
                <a:solidFill>
                  <a:srgbClr val="51B6B2"/>
                </a:solidFill>
                <a:latin typeface="Arial" panose="020B0604020202020204" pitchFamily="34" charset="0"/>
                <a:cs typeface="Arial" panose="020B0604020202020204" pitchFamily="34" charset="0"/>
              </a:rPr>
              <a:t>West Norfolk</a:t>
            </a:r>
            <a:endParaRPr lang="en-GB" sz="1400" dirty="0">
              <a:solidFill>
                <a:srgbClr val="51B6B2"/>
              </a:solidFill>
              <a:effectLst/>
              <a:latin typeface="Arial" panose="020B0604020202020204" pitchFamily="34" charset="0"/>
              <a:cs typeface="Arial" panose="020B0604020202020204" pitchFamily="34" charset="0"/>
            </a:endParaRPr>
          </a:p>
          <a:p>
            <a:pPr marL="285750" indent="-285750" rtl="0">
              <a:buClr>
                <a:srgbClr val="51B6B2"/>
              </a:buClr>
              <a:buFont typeface="Arial" panose="020B0604020202020204" pitchFamily="34" charset="0"/>
              <a:buChar char="•"/>
            </a:pPr>
            <a:r>
              <a:rPr lang="en-GB" sz="1300" b="1" dirty="0">
                <a:effectLst/>
                <a:latin typeface="Arial" panose="020B0604020202020204" pitchFamily="34" charset="0"/>
                <a:cs typeface="Arial" panose="020B0604020202020204" pitchFamily="34" charset="0"/>
              </a:rPr>
              <a:t>Kate </a:t>
            </a:r>
            <a:r>
              <a:rPr lang="en-GB" sz="1300" b="1" dirty="0" err="1">
                <a:effectLst/>
                <a:latin typeface="Arial" panose="020B0604020202020204" pitchFamily="34" charset="0"/>
                <a:cs typeface="Arial" panose="020B0604020202020204" pitchFamily="34" charset="0"/>
              </a:rPr>
              <a:t>McCandlish</a:t>
            </a:r>
            <a:r>
              <a:rPr lang="en-GB" sz="1300" b="1" dirty="0">
                <a:effectLst/>
                <a:latin typeface="Arial" panose="020B0604020202020204" pitchFamily="34" charset="0"/>
                <a:cs typeface="Arial" panose="020B0604020202020204" pitchFamily="34" charset="0"/>
              </a:rPr>
              <a:t>                          </a:t>
            </a:r>
            <a:r>
              <a:rPr lang="en-GB" sz="1300" dirty="0">
                <a:latin typeface="Arial" panose="020B0604020202020204" pitchFamily="34" charset="0"/>
                <a:cs typeface="Arial" panose="020B0604020202020204" pitchFamily="34" charset="0"/>
              </a:rPr>
              <a:t>Director of Nursing and Quality</a:t>
            </a:r>
          </a:p>
          <a:p>
            <a:pPr marL="171450" indent="-171450" rtl="0">
              <a:buClr>
                <a:srgbClr val="51B6B2"/>
              </a:buClr>
              <a:buFont typeface="Arial" panose="020B0604020202020204" pitchFamily="34" charset="0"/>
              <a:buChar char="•"/>
            </a:pPr>
            <a:endParaRPr lang="en-GB" sz="800" dirty="0">
              <a:latin typeface="Arial" panose="020B0604020202020204" pitchFamily="34" charset="0"/>
              <a:cs typeface="Arial" panose="020B0604020202020204" pitchFamily="34" charset="0"/>
            </a:endParaRPr>
          </a:p>
          <a:p>
            <a:pPr marL="285750" indent="-285750">
              <a:buClr>
                <a:srgbClr val="51B6B2"/>
              </a:buClr>
              <a:buFont typeface="Arial" panose="020B0604020202020204" pitchFamily="34" charset="0"/>
              <a:buChar char="•"/>
            </a:pPr>
            <a:r>
              <a:rPr lang="en-GB" sz="1300" b="1" dirty="0">
                <a:latin typeface="Arial" panose="020B0604020202020204" pitchFamily="34" charset="0"/>
                <a:cs typeface="Arial" panose="020B0604020202020204" pitchFamily="34" charset="0"/>
              </a:rPr>
              <a:t>Dr Zeyn Green-Thompson            </a:t>
            </a:r>
            <a:r>
              <a:rPr lang="en-GB" sz="1300" dirty="0">
                <a:latin typeface="Arial" panose="020B0604020202020204" pitchFamily="34" charset="0"/>
                <a:cs typeface="Arial" panose="020B0604020202020204" pitchFamily="34" charset="0"/>
              </a:rPr>
              <a:t>Medical Director</a:t>
            </a:r>
          </a:p>
          <a:p>
            <a:pPr marL="285750" indent="-285750">
              <a:buClr>
                <a:srgbClr val="51B6B2"/>
              </a:buClr>
              <a:buFont typeface="Arial" panose="020B0604020202020204" pitchFamily="34" charset="0"/>
              <a:buChar char="•"/>
            </a:pPr>
            <a:endParaRPr lang="en-GB" sz="800" dirty="0">
              <a:latin typeface="Arial" panose="020B0604020202020204" pitchFamily="34" charset="0"/>
              <a:cs typeface="Arial" panose="020B0604020202020204" pitchFamily="34" charset="0"/>
            </a:endParaRPr>
          </a:p>
          <a:p>
            <a:pPr marL="285750" indent="-285750">
              <a:buClr>
                <a:srgbClr val="51B6B2"/>
              </a:buClr>
              <a:buFont typeface="Arial" panose="020B0604020202020204" pitchFamily="34" charset="0"/>
              <a:buChar char="•"/>
            </a:pPr>
            <a:r>
              <a:rPr lang="en-GB" sz="1300" b="1" dirty="0">
                <a:latin typeface="Arial" panose="020B0604020202020204" pitchFamily="34" charset="0"/>
                <a:cs typeface="Arial" panose="020B0604020202020204" pitchFamily="34" charset="0"/>
              </a:rPr>
              <a:t>Mark Catling                                 </a:t>
            </a:r>
            <a:r>
              <a:rPr lang="en-GB" sz="1300" dirty="0">
                <a:latin typeface="Arial" panose="020B0604020202020204" pitchFamily="34" charset="0"/>
                <a:cs typeface="Arial" panose="020B0604020202020204" pitchFamily="34" charset="0"/>
              </a:rPr>
              <a:t>Director of Operations</a:t>
            </a:r>
          </a:p>
        </p:txBody>
      </p:sp>
      <p:sp>
        <p:nvSpPr>
          <p:cNvPr id="29" name="Rectangle: Rounded Corners 28">
            <a:extLst>
              <a:ext uri="{FF2B5EF4-FFF2-40B4-BE49-F238E27FC236}">
                <a16:creationId xmlns:a16="http://schemas.microsoft.com/office/drawing/2014/main" id="{73627F0B-16FD-4D9E-4F88-2D37E43317A4}"/>
              </a:ext>
            </a:extLst>
          </p:cNvPr>
          <p:cNvSpPr/>
          <p:nvPr/>
        </p:nvSpPr>
        <p:spPr>
          <a:xfrm>
            <a:off x="303798" y="3806953"/>
            <a:ext cx="3684320" cy="2001640"/>
          </a:xfrm>
          <a:prstGeom prst="roundRect">
            <a:avLst/>
          </a:prstGeom>
          <a:solidFill>
            <a:schemeClr val="bg1"/>
          </a:solidFill>
          <a:ln w="76200">
            <a:solidFill>
              <a:srgbClr val="95CEA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52E6E8ED-C937-54FF-4EC0-2C9186BFB0DD}"/>
              </a:ext>
            </a:extLst>
          </p:cNvPr>
          <p:cNvSpPr txBox="1"/>
          <p:nvPr/>
        </p:nvSpPr>
        <p:spPr>
          <a:xfrm>
            <a:off x="431563" y="3922915"/>
            <a:ext cx="3178896" cy="1769715"/>
          </a:xfrm>
          <a:prstGeom prst="rect">
            <a:avLst/>
          </a:prstGeom>
          <a:noFill/>
        </p:spPr>
        <p:txBody>
          <a:bodyPr wrap="square">
            <a:spAutoFit/>
          </a:bodyPr>
          <a:lstStyle/>
          <a:p>
            <a:r>
              <a:rPr lang="en-GB" sz="1400" b="1" dirty="0">
                <a:solidFill>
                  <a:srgbClr val="95CEAE"/>
                </a:solidFill>
                <a:latin typeface="Arial" panose="020B0604020202020204" pitchFamily="34" charset="0"/>
                <a:cs typeface="Arial" panose="020B0604020202020204" pitchFamily="34" charset="0"/>
              </a:rPr>
              <a:t>West Suffolk</a:t>
            </a:r>
          </a:p>
          <a:p>
            <a:pPr marL="285750" indent="-285750" rtl="0">
              <a:buClr>
                <a:srgbClr val="95CEAE"/>
              </a:buClr>
              <a:buFont typeface="Arial" panose="020B0604020202020204" pitchFamily="34" charset="0"/>
              <a:buChar char="•"/>
            </a:pPr>
            <a:r>
              <a:rPr lang="en-GB" sz="1300" b="1" dirty="0">
                <a:effectLst/>
                <a:latin typeface="Arial" panose="020B0604020202020204" pitchFamily="34" charset="0"/>
                <a:cs typeface="Arial" panose="020B0604020202020204" pitchFamily="34" charset="0"/>
              </a:rPr>
              <a:t>Daisy Mudoni                             </a:t>
            </a:r>
            <a:r>
              <a:rPr lang="en-GB" sz="1300" dirty="0">
                <a:latin typeface="Arial" panose="020B0604020202020204" pitchFamily="34" charset="0"/>
                <a:cs typeface="Arial" panose="020B0604020202020204" pitchFamily="34" charset="0"/>
              </a:rPr>
              <a:t>Director of Nursing and Quality</a:t>
            </a:r>
          </a:p>
          <a:p>
            <a:pPr marL="285750" indent="-285750">
              <a:buClr>
                <a:srgbClr val="95CEAE"/>
              </a:buClr>
              <a:buFont typeface="Arial" panose="020B0604020202020204" pitchFamily="34" charset="0"/>
              <a:buChar char="•"/>
            </a:pPr>
            <a:endParaRPr lang="en-GB" sz="800" dirty="0">
              <a:latin typeface="Arial" panose="020B0604020202020204" pitchFamily="34" charset="0"/>
              <a:cs typeface="Arial" panose="020B0604020202020204" pitchFamily="34" charset="0"/>
            </a:endParaRPr>
          </a:p>
          <a:p>
            <a:pPr marL="285750" indent="-285750">
              <a:buClr>
                <a:srgbClr val="95CEAE"/>
              </a:buClr>
              <a:buFont typeface="Arial" panose="020B0604020202020204" pitchFamily="34" charset="0"/>
              <a:buChar char="•"/>
            </a:pPr>
            <a:r>
              <a:rPr lang="en-GB" sz="1300" b="1" dirty="0">
                <a:latin typeface="Arial" panose="020B0604020202020204" pitchFamily="34" charset="0"/>
                <a:cs typeface="Arial" panose="020B0604020202020204" pitchFamily="34" charset="0"/>
              </a:rPr>
              <a:t>Dr Sarah Cornick                          </a:t>
            </a:r>
            <a:r>
              <a:rPr lang="en-GB" sz="1300" dirty="0">
                <a:latin typeface="Arial" panose="020B0604020202020204" pitchFamily="34" charset="0"/>
                <a:cs typeface="Arial" panose="020B0604020202020204" pitchFamily="34" charset="0"/>
              </a:rPr>
              <a:t>Medical Director</a:t>
            </a:r>
          </a:p>
          <a:p>
            <a:pPr marL="285750" indent="-285750">
              <a:buClr>
                <a:srgbClr val="95CEAE"/>
              </a:buClr>
              <a:buFont typeface="Arial" panose="020B0604020202020204" pitchFamily="34" charset="0"/>
              <a:buChar char="•"/>
            </a:pPr>
            <a:endParaRPr lang="en-GB" sz="800" dirty="0">
              <a:latin typeface="Arial" panose="020B0604020202020204" pitchFamily="34" charset="0"/>
              <a:cs typeface="Arial" panose="020B0604020202020204" pitchFamily="34" charset="0"/>
            </a:endParaRPr>
          </a:p>
          <a:p>
            <a:pPr marL="285750" indent="-285750">
              <a:buClr>
                <a:srgbClr val="95CEAE"/>
              </a:buClr>
              <a:buFont typeface="Arial" panose="020B0604020202020204" pitchFamily="34" charset="0"/>
              <a:buChar char="•"/>
            </a:pPr>
            <a:r>
              <a:rPr lang="en-GB" sz="1300" b="1" dirty="0">
                <a:latin typeface="Arial" panose="020B0604020202020204" pitchFamily="34" charset="0"/>
                <a:cs typeface="Arial" panose="020B0604020202020204" pitchFamily="34" charset="0"/>
              </a:rPr>
              <a:t>Elaine </a:t>
            </a:r>
            <a:r>
              <a:rPr lang="en-GB" sz="1300" b="1" dirty="0" err="1">
                <a:latin typeface="Arial" panose="020B0604020202020204" pitchFamily="34" charset="0"/>
                <a:cs typeface="Arial" panose="020B0604020202020204" pitchFamily="34" charset="0"/>
              </a:rPr>
              <a:t>Deazley</a:t>
            </a:r>
            <a:r>
              <a:rPr lang="en-GB" sz="1300" b="1" dirty="0">
                <a:latin typeface="Arial" panose="020B0604020202020204" pitchFamily="34" charset="0"/>
                <a:cs typeface="Arial" panose="020B0604020202020204" pitchFamily="34" charset="0"/>
              </a:rPr>
              <a:t>-Morgan                 </a:t>
            </a:r>
            <a:r>
              <a:rPr lang="en-GB" sz="1300" dirty="0">
                <a:latin typeface="Arial" panose="020B0604020202020204" pitchFamily="34" charset="0"/>
                <a:cs typeface="Arial" panose="020B0604020202020204" pitchFamily="34" charset="0"/>
              </a:rPr>
              <a:t>Director of Operations</a:t>
            </a:r>
          </a:p>
        </p:txBody>
      </p:sp>
      <p:sp>
        <p:nvSpPr>
          <p:cNvPr id="31" name="Oval 30">
            <a:extLst>
              <a:ext uri="{FF2B5EF4-FFF2-40B4-BE49-F238E27FC236}">
                <a16:creationId xmlns:a16="http://schemas.microsoft.com/office/drawing/2014/main" id="{85D4B051-D11D-9101-E432-51D28BABE6C2}"/>
              </a:ext>
            </a:extLst>
          </p:cNvPr>
          <p:cNvSpPr/>
          <p:nvPr/>
        </p:nvSpPr>
        <p:spPr>
          <a:xfrm>
            <a:off x="3138857" y="1435933"/>
            <a:ext cx="789503" cy="789503"/>
          </a:xfrm>
          <a:prstGeom prst="ellipse">
            <a:avLst/>
          </a:prstGeom>
          <a:blipFill>
            <a:blip r:embed="rId4" cstate="screen">
              <a:extLst>
                <a:ext uri="{28A0092B-C50C-407E-A947-70E740481C1C}">
                  <a14:useLocalDpi xmlns:a14="http://schemas.microsoft.com/office/drawing/2010/main"/>
                </a:ext>
              </a:extLst>
            </a:blip>
            <a:stretch>
              <a:fillRect/>
            </a:stretch>
          </a:blipFill>
          <a:ln w="38100">
            <a:solidFill>
              <a:srgbClr val="51B6B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602262A2-7168-8B36-D076-95D366C4344A}"/>
              </a:ext>
            </a:extLst>
          </p:cNvPr>
          <p:cNvSpPr/>
          <p:nvPr/>
        </p:nvSpPr>
        <p:spPr>
          <a:xfrm>
            <a:off x="3306622" y="2128544"/>
            <a:ext cx="776727" cy="776727"/>
          </a:xfrm>
          <a:prstGeom prst="ellipse">
            <a:avLst/>
          </a:prstGeom>
          <a:blipFill>
            <a:blip r:embed="rId5" cstate="screen">
              <a:extLst>
                <a:ext uri="{28A0092B-C50C-407E-A947-70E740481C1C}">
                  <a14:useLocalDpi xmlns:a14="http://schemas.microsoft.com/office/drawing/2010/main"/>
                </a:ext>
              </a:extLst>
            </a:blip>
            <a:stretch>
              <a:fillRect/>
            </a:stretch>
          </a:blipFill>
          <a:ln w="38100">
            <a:solidFill>
              <a:srgbClr val="51B6B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CB579483-E5D3-A2F4-C1BA-DB775CE988B8}"/>
              </a:ext>
            </a:extLst>
          </p:cNvPr>
          <p:cNvSpPr/>
          <p:nvPr/>
        </p:nvSpPr>
        <p:spPr>
          <a:xfrm>
            <a:off x="3069491" y="3713256"/>
            <a:ext cx="789503" cy="789503"/>
          </a:xfrm>
          <a:prstGeom prst="ellipse">
            <a:avLst/>
          </a:prstGeom>
          <a:blipFill>
            <a:blip r:embed="rId6" cstate="screen">
              <a:extLst>
                <a:ext uri="{28A0092B-C50C-407E-A947-70E740481C1C}">
                  <a14:useLocalDpi xmlns:a14="http://schemas.microsoft.com/office/drawing/2010/main"/>
                </a:ext>
              </a:extLst>
            </a:blip>
            <a:stretch>
              <a:fillRect/>
            </a:stretch>
          </a:blipFill>
          <a:ln w="38100">
            <a:solidFill>
              <a:srgbClr val="95CEA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D6C31409-77D3-12B6-388E-B175D4471E61}"/>
              </a:ext>
            </a:extLst>
          </p:cNvPr>
          <p:cNvSpPr/>
          <p:nvPr/>
        </p:nvSpPr>
        <p:spPr>
          <a:xfrm>
            <a:off x="3337761" y="4405867"/>
            <a:ext cx="776727" cy="776727"/>
          </a:xfrm>
          <a:prstGeom prst="ellipse">
            <a:avLst/>
          </a:prstGeom>
          <a:blipFill>
            <a:blip r:embed="rId7" cstate="screen">
              <a:extLst>
                <a:ext uri="{28A0092B-C50C-407E-A947-70E740481C1C}">
                  <a14:useLocalDpi xmlns:a14="http://schemas.microsoft.com/office/drawing/2010/main"/>
                </a:ext>
              </a:extLst>
            </a:blip>
            <a:stretch>
              <a:fillRect/>
            </a:stretch>
          </a:blipFill>
          <a:ln w="38100">
            <a:solidFill>
              <a:srgbClr val="95CEA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46176487-DE47-1E65-20A8-D55FFD4C29A3}"/>
              </a:ext>
            </a:extLst>
          </p:cNvPr>
          <p:cNvSpPr/>
          <p:nvPr/>
        </p:nvSpPr>
        <p:spPr>
          <a:xfrm>
            <a:off x="3067369" y="5085702"/>
            <a:ext cx="776727" cy="776727"/>
          </a:xfrm>
          <a:prstGeom prst="ellipse">
            <a:avLst/>
          </a:prstGeom>
          <a:blipFill>
            <a:blip r:embed="rId8" cstate="screen">
              <a:extLst>
                <a:ext uri="{28A0092B-C50C-407E-A947-70E740481C1C}">
                  <a14:useLocalDpi xmlns:a14="http://schemas.microsoft.com/office/drawing/2010/main"/>
                </a:ext>
              </a:extLst>
            </a:blip>
            <a:stretch>
              <a:fillRect/>
            </a:stretch>
          </a:blipFill>
          <a:ln w="38100">
            <a:solidFill>
              <a:srgbClr val="95CEA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A54D3BFF-31D4-BE13-1EE3-58A4F1F40BF1}"/>
              </a:ext>
            </a:extLst>
          </p:cNvPr>
          <p:cNvSpPr/>
          <p:nvPr/>
        </p:nvSpPr>
        <p:spPr>
          <a:xfrm>
            <a:off x="10999170" y="1447793"/>
            <a:ext cx="789503" cy="789503"/>
          </a:xfrm>
          <a:prstGeom prst="ellipse">
            <a:avLst/>
          </a:prstGeom>
          <a:blipFill>
            <a:blip r:embed="rId9" cstate="screen">
              <a:extLst>
                <a:ext uri="{28A0092B-C50C-407E-A947-70E740481C1C}">
                  <a14:useLocalDpi xmlns:a14="http://schemas.microsoft.com/office/drawing/2010/main"/>
                </a:ext>
              </a:extLst>
            </a:blip>
            <a:stretch>
              <a:fillRect/>
            </a:stretch>
          </a:blipFill>
          <a:ln w="38100">
            <a:solidFill>
              <a:srgbClr val="9B97C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5525C879-8876-448B-4A68-516C59E925EE}"/>
              </a:ext>
            </a:extLst>
          </p:cNvPr>
          <p:cNvSpPr/>
          <p:nvPr/>
        </p:nvSpPr>
        <p:spPr>
          <a:xfrm>
            <a:off x="11267440" y="2140404"/>
            <a:ext cx="776727" cy="776727"/>
          </a:xfrm>
          <a:prstGeom prst="ellipse">
            <a:avLst/>
          </a:prstGeom>
          <a:blipFill>
            <a:blip r:embed="rId10" cstate="screen">
              <a:extLst>
                <a:ext uri="{28A0092B-C50C-407E-A947-70E740481C1C}">
                  <a14:useLocalDpi xmlns:a14="http://schemas.microsoft.com/office/drawing/2010/main"/>
                </a:ext>
              </a:extLst>
            </a:blip>
            <a:stretch>
              <a:fillRect/>
            </a:stretch>
          </a:blipFill>
          <a:ln w="38100">
            <a:solidFill>
              <a:srgbClr val="9B97C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B389AE4A-ECF6-C649-3BD0-BECF117BB204}"/>
              </a:ext>
            </a:extLst>
          </p:cNvPr>
          <p:cNvSpPr/>
          <p:nvPr/>
        </p:nvSpPr>
        <p:spPr>
          <a:xfrm>
            <a:off x="10999170" y="3733185"/>
            <a:ext cx="789503" cy="789503"/>
          </a:xfrm>
          <a:prstGeom prst="ellipse">
            <a:avLst/>
          </a:prstGeom>
          <a:blipFill>
            <a:blip r:embed="rId11" cstate="screen">
              <a:extLst>
                <a:ext uri="{28A0092B-C50C-407E-A947-70E740481C1C}">
                  <a14:useLocalDpi xmlns:a14="http://schemas.microsoft.com/office/drawing/2010/main"/>
                </a:ext>
              </a:extLst>
            </a:blip>
            <a:stretch>
              <a:fillRect/>
            </a:stretch>
          </a:blipFill>
          <a:ln w="38100">
            <a:solidFill>
              <a:srgbClr val="DDA0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4A7F3DFF-7A6B-269A-CA7F-37A4B804AB84}"/>
              </a:ext>
            </a:extLst>
          </p:cNvPr>
          <p:cNvSpPr/>
          <p:nvPr/>
        </p:nvSpPr>
        <p:spPr>
          <a:xfrm>
            <a:off x="11267440" y="4425796"/>
            <a:ext cx="776727" cy="776727"/>
          </a:xfrm>
          <a:prstGeom prst="ellipse">
            <a:avLst/>
          </a:prstGeom>
          <a:blipFill>
            <a:blip r:embed="rId12" cstate="screen">
              <a:extLst>
                <a:ext uri="{28A0092B-C50C-407E-A947-70E740481C1C}">
                  <a14:useLocalDpi xmlns:a14="http://schemas.microsoft.com/office/drawing/2010/main"/>
                </a:ext>
              </a:extLst>
            </a:blip>
            <a:stretch>
              <a:fillRect/>
            </a:stretch>
          </a:blipFill>
          <a:ln w="38100">
            <a:solidFill>
              <a:srgbClr val="DDA0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4A78EC0D-819A-C0DF-F27E-CBFED60EFDF4}"/>
              </a:ext>
            </a:extLst>
          </p:cNvPr>
          <p:cNvSpPr/>
          <p:nvPr/>
        </p:nvSpPr>
        <p:spPr>
          <a:xfrm>
            <a:off x="10997048" y="5105631"/>
            <a:ext cx="776727" cy="776727"/>
          </a:xfrm>
          <a:prstGeom prst="ellipse">
            <a:avLst/>
          </a:prstGeom>
          <a:blipFill>
            <a:blip r:embed="rId13" cstate="screen">
              <a:extLst>
                <a:ext uri="{28A0092B-C50C-407E-A947-70E740481C1C}">
                  <a14:useLocalDpi xmlns:a14="http://schemas.microsoft.com/office/drawing/2010/main"/>
                </a:ext>
              </a:extLst>
            </a:blip>
            <a:stretch>
              <a:fillRect/>
            </a:stretch>
          </a:blipFill>
          <a:ln w="38100">
            <a:solidFill>
              <a:srgbClr val="DDA0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2B61BDEA-B968-CE83-B956-48030C36AD5A}"/>
              </a:ext>
            </a:extLst>
          </p:cNvPr>
          <p:cNvSpPr/>
          <p:nvPr/>
        </p:nvSpPr>
        <p:spPr>
          <a:xfrm>
            <a:off x="11051198" y="2808379"/>
            <a:ext cx="789503" cy="789503"/>
          </a:xfrm>
          <a:prstGeom prst="ellipse">
            <a:avLst/>
          </a:prstGeom>
          <a:blipFill>
            <a:blip r:embed="rId14" cstate="screen">
              <a:extLst>
                <a:ext uri="{28A0092B-C50C-407E-A947-70E740481C1C}">
                  <a14:useLocalDpi xmlns:a14="http://schemas.microsoft.com/office/drawing/2010/main"/>
                </a:ext>
              </a:extLst>
            </a:blip>
            <a:stretch>
              <a:fillRect/>
            </a:stretch>
          </a:blipFill>
          <a:ln w="38100">
            <a:solidFill>
              <a:srgbClr val="9B97C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B812E2E4-0F15-36F3-3554-EC8C71BBB9DB}"/>
              </a:ext>
            </a:extLst>
          </p:cNvPr>
          <p:cNvSpPr/>
          <p:nvPr/>
        </p:nvSpPr>
        <p:spPr>
          <a:xfrm>
            <a:off x="3444262" y="2760769"/>
            <a:ext cx="776727" cy="776727"/>
          </a:xfrm>
          <a:prstGeom prst="ellipse">
            <a:avLst/>
          </a:prstGeom>
          <a:blipFill>
            <a:blip r:embed="rId15" cstate="screen">
              <a:extLst>
                <a:ext uri="{28A0092B-C50C-407E-A947-70E740481C1C}">
                  <a14:useLocalDpi xmlns:a14="http://schemas.microsoft.com/office/drawing/2010/main"/>
                </a:ext>
              </a:extLst>
            </a:blip>
            <a:stretch>
              <a:fillRect/>
            </a:stretch>
          </a:blipFill>
          <a:ln w="38100">
            <a:solidFill>
              <a:srgbClr val="51B6B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9469AE9-ED40-7D80-14CA-7D6FA0FE7660}"/>
              </a:ext>
            </a:extLst>
          </p:cNvPr>
          <p:cNvSpPr/>
          <p:nvPr/>
        </p:nvSpPr>
        <p:spPr>
          <a:xfrm>
            <a:off x="728607" y="2925156"/>
            <a:ext cx="1904799" cy="510170"/>
          </a:xfrm>
          <a:prstGeom prst="rect">
            <a:avLst/>
          </a:prstGeom>
          <a:noFill/>
          <a:ln w="19050">
            <a:solidFill>
              <a:srgbClr val="2D2E88"/>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373259E4-1469-A68E-0203-EA61762E5EBF}"/>
              </a:ext>
            </a:extLst>
          </p:cNvPr>
          <p:cNvSpPr/>
          <p:nvPr/>
        </p:nvSpPr>
        <p:spPr>
          <a:xfrm>
            <a:off x="-181121" y="120886"/>
            <a:ext cx="8804220" cy="781466"/>
          </a:xfrm>
          <a:prstGeom prst="roundRect">
            <a:avLst>
              <a:gd name="adj" fmla="val 23878"/>
            </a:avLst>
          </a:prstGeom>
          <a:solidFill>
            <a:srgbClr val="0D7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943FB1F0-01AF-DF29-0C93-99571D9B6E90}"/>
              </a:ext>
            </a:extLst>
          </p:cNvPr>
          <p:cNvSpPr txBox="1"/>
          <p:nvPr/>
        </p:nvSpPr>
        <p:spPr>
          <a:xfrm>
            <a:off x="326483" y="239998"/>
            <a:ext cx="7993224" cy="523220"/>
          </a:xfrm>
          <a:prstGeom prst="rect">
            <a:avLst/>
          </a:prstGeom>
          <a:noFill/>
        </p:spPr>
        <p:txBody>
          <a:bodyPr wrap="square">
            <a:spAutoFit/>
          </a:bodyPr>
          <a:lstStyle/>
          <a:p>
            <a:r>
              <a:rPr lang="en-GB" sz="2800" b="1" dirty="0">
                <a:solidFill>
                  <a:schemeClr val="bg1"/>
                </a:solidFill>
                <a:latin typeface="Arial" panose="020B0604020202020204" pitchFamily="34" charset="0"/>
                <a:cs typeface="Arial" panose="020B0604020202020204" pitchFamily="34" charset="0"/>
              </a:rPr>
              <a:t>Improving Care </a:t>
            </a:r>
            <a:r>
              <a:rPr lang="en-GB" sz="2800" dirty="0">
                <a:solidFill>
                  <a:schemeClr val="bg1"/>
                </a:solidFill>
                <a:latin typeface="Arial" panose="020B0604020202020204" pitchFamily="34" charset="0"/>
                <a:cs typeface="Arial" panose="020B0604020202020204" pitchFamily="34" charset="0"/>
              </a:rPr>
              <a:t>–</a:t>
            </a:r>
            <a:r>
              <a:rPr lang="en-GB" sz="2800" b="1" dirty="0">
                <a:solidFill>
                  <a:schemeClr val="bg1"/>
                </a:solidFill>
                <a:latin typeface="Arial" panose="020B0604020202020204" pitchFamily="34" charset="0"/>
                <a:cs typeface="Arial" panose="020B0604020202020204" pitchFamily="34" charset="0"/>
              </a:rPr>
              <a:t> </a:t>
            </a:r>
            <a:r>
              <a:rPr lang="en-GB" sz="2800" dirty="0">
                <a:solidFill>
                  <a:schemeClr val="bg1"/>
                </a:solidFill>
                <a:latin typeface="Arial" panose="020B0604020202020204" pitchFamily="34" charset="0"/>
                <a:cs typeface="Arial" panose="020B0604020202020204" pitchFamily="34" charset="0"/>
              </a:rPr>
              <a:t>Future Leadership Structure</a:t>
            </a:r>
            <a:endParaRPr lang="en-GB" sz="2000" dirty="0">
              <a:solidFill>
                <a:schemeClr val="bg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A3143781-2EB9-922C-A104-F1549BA5E4DA}"/>
              </a:ext>
            </a:extLst>
          </p:cNvPr>
          <p:cNvSpPr/>
          <p:nvPr/>
        </p:nvSpPr>
        <p:spPr>
          <a:xfrm>
            <a:off x="-954593" y="-45248"/>
            <a:ext cx="930605" cy="6864377"/>
          </a:xfrm>
          <a:prstGeom prst="rect">
            <a:avLst/>
          </a:prstGeom>
          <a:solidFill>
            <a:srgbClr val="E3EB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C2934FD8-46BD-C7ED-D3EE-A9FFE8BBA197}"/>
              </a:ext>
            </a:extLst>
          </p:cNvPr>
          <p:cNvSpPr/>
          <p:nvPr/>
        </p:nvSpPr>
        <p:spPr>
          <a:xfrm>
            <a:off x="6974407" y="970992"/>
            <a:ext cx="789503" cy="789503"/>
          </a:xfrm>
          <a:prstGeom prst="ellipse">
            <a:avLst/>
          </a:prstGeom>
          <a:blipFill>
            <a:blip r:embed="rId16" cstate="screen">
              <a:extLst>
                <a:ext uri="{28A0092B-C50C-407E-A947-70E740481C1C}">
                  <a14:useLocalDpi xmlns:a14="http://schemas.microsoft.com/office/drawing/2010/main"/>
                </a:ext>
              </a:extLst>
            </a:blip>
            <a:stretch>
              <a:fillRect/>
            </a:stretch>
          </a:blipFill>
          <a:ln w="38100">
            <a:solidFill>
              <a:srgbClr val="8BCA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9D25E5E5-1CE1-40DF-30A3-EC7936C41B1F}"/>
              </a:ext>
            </a:extLst>
          </p:cNvPr>
          <p:cNvSpPr/>
          <p:nvPr/>
        </p:nvSpPr>
        <p:spPr>
          <a:xfrm>
            <a:off x="7242677" y="1663603"/>
            <a:ext cx="776727" cy="776727"/>
          </a:xfrm>
          <a:prstGeom prst="ellipse">
            <a:avLst/>
          </a:prstGeom>
          <a:blipFill>
            <a:blip r:embed="rId17" cstate="screen">
              <a:extLst>
                <a:ext uri="{28A0092B-C50C-407E-A947-70E740481C1C}">
                  <a14:useLocalDpi xmlns:a14="http://schemas.microsoft.com/office/drawing/2010/main"/>
                </a:ext>
              </a:extLst>
            </a:blip>
            <a:stretch>
              <a:fillRect/>
            </a:stretch>
          </a:blipFill>
          <a:ln w="38100">
            <a:solidFill>
              <a:srgbClr val="8BCA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BEFE7799-C0C3-9484-4D12-06165D19CD6E}"/>
              </a:ext>
            </a:extLst>
          </p:cNvPr>
          <p:cNvSpPr/>
          <p:nvPr/>
        </p:nvSpPr>
        <p:spPr>
          <a:xfrm>
            <a:off x="6972285" y="2343438"/>
            <a:ext cx="776727" cy="776727"/>
          </a:xfrm>
          <a:prstGeom prst="ellipse">
            <a:avLst/>
          </a:prstGeom>
          <a:blipFill>
            <a:blip r:embed="rId18" cstate="screen">
              <a:extLst>
                <a:ext uri="{28A0092B-C50C-407E-A947-70E740481C1C}">
                  <a14:useLocalDpi xmlns:a14="http://schemas.microsoft.com/office/drawing/2010/main"/>
                </a:ext>
              </a:extLst>
            </a:blip>
            <a:stretch>
              <a:fillRect/>
            </a:stretch>
          </a:blipFill>
          <a:ln w="38100">
            <a:solidFill>
              <a:srgbClr val="8BCA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14843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Rounded Corners 50">
            <a:extLst>
              <a:ext uri="{FF2B5EF4-FFF2-40B4-BE49-F238E27FC236}">
                <a16:creationId xmlns:a16="http://schemas.microsoft.com/office/drawing/2014/main" id="{B7DC638A-FA89-A27A-E2A5-5C9A59C5A342}"/>
              </a:ext>
            </a:extLst>
          </p:cNvPr>
          <p:cNvSpPr/>
          <p:nvPr/>
        </p:nvSpPr>
        <p:spPr>
          <a:xfrm>
            <a:off x="-433335" y="212021"/>
            <a:ext cx="9150597" cy="781466"/>
          </a:xfrm>
          <a:prstGeom prst="roundRect">
            <a:avLst>
              <a:gd name="adj" fmla="val 23878"/>
            </a:avLst>
          </a:prstGeom>
          <a:solidFill>
            <a:srgbClr val="0D7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EC78AD5E-AB3D-D1DD-FF9D-26733B5FD26B}"/>
              </a:ext>
            </a:extLst>
          </p:cNvPr>
          <p:cNvSpPr/>
          <p:nvPr/>
        </p:nvSpPr>
        <p:spPr>
          <a:xfrm>
            <a:off x="-930605" y="39547"/>
            <a:ext cx="930605" cy="6864377"/>
          </a:xfrm>
          <a:prstGeom prst="rect">
            <a:avLst/>
          </a:prstGeom>
          <a:solidFill>
            <a:srgbClr val="E3EB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bject 3"/>
          <p:cNvSpPr/>
          <p:nvPr/>
        </p:nvSpPr>
        <p:spPr>
          <a:xfrm>
            <a:off x="9188450" y="2919031"/>
            <a:ext cx="3003550" cy="1221169"/>
          </a:xfrm>
          <a:custGeom>
            <a:avLst/>
            <a:gdLst/>
            <a:ahLst/>
            <a:cxnLst/>
            <a:rect l="l" t="t" r="r" b="b"/>
            <a:pathLst>
              <a:path w="2533650" h="1657350">
                <a:moveTo>
                  <a:pt x="2533650" y="0"/>
                </a:moveTo>
                <a:lnTo>
                  <a:pt x="395731" y="0"/>
                </a:lnTo>
                <a:lnTo>
                  <a:pt x="349579" y="2662"/>
                </a:lnTo>
                <a:lnTo>
                  <a:pt x="304991" y="10451"/>
                </a:lnTo>
                <a:lnTo>
                  <a:pt x="262263" y="23069"/>
                </a:lnTo>
                <a:lnTo>
                  <a:pt x="221694" y="40220"/>
                </a:lnTo>
                <a:lnTo>
                  <a:pt x="183580" y="61608"/>
                </a:lnTo>
                <a:lnTo>
                  <a:pt x="148217" y="86934"/>
                </a:lnTo>
                <a:lnTo>
                  <a:pt x="115903" y="115903"/>
                </a:lnTo>
                <a:lnTo>
                  <a:pt x="86934" y="148217"/>
                </a:lnTo>
                <a:lnTo>
                  <a:pt x="61608" y="183580"/>
                </a:lnTo>
                <a:lnTo>
                  <a:pt x="40220" y="221694"/>
                </a:lnTo>
                <a:lnTo>
                  <a:pt x="23069" y="262263"/>
                </a:lnTo>
                <a:lnTo>
                  <a:pt x="10451" y="304991"/>
                </a:lnTo>
                <a:lnTo>
                  <a:pt x="2662" y="349579"/>
                </a:lnTo>
                <a:lnTo>
                  <a:pt x="0" y="395731"/>
                </a:lnTo>
                <a:lnTo>
                  <a:pt x="0" y="1261618"/>
                </a:lnTo>
                <a:lnTo>
                  <a:pt x="2662" y="1307768"/>
                </a:lnTo>
                <a:lnTo>
                  <a:pt x="10451" y="1352354"/>
                </a:lnTo>
                <a:lnTo>
                  <a:pt x="23069" y="1395081"/>
                </a:lnTo>
                <a:lnTo>
                  <a:pt x="40220" y="1435649"/>
                </a:lnTo>
                <a:lnTo>
                  <a:pt x="61608" y="1473764"/>
                </a:lnTo>
                <a:lnTo>
                  <a:pt x="86934" y="1509127"/>
                </a:lnTo>
                <a:lnTo>
                  <a:pt x="115903" y="1541441"/>
                </a:lnTo>
                <a:lnTo>
                  <a:pt x="148217" y="1570411"/>
                </a:lnTo>
                <a:lnTo>
                  <a:pt x="183580" y="1595738"/>
                </a:lnTo>
                <a:lnTo>
                  <a:pt x="221694" y="1617126"/>
                </a:lnTo>
                <a:lnTo>
                  <a:pt x="262263" y="1634279"/>
                </a:lnTo>
                <a:lnTo>
                  <a:pt x="304991" y="1646898"/>
                </a:lnTo>
                <a:lnTo>
                  <a:pt x="349579" y="1654687"/>
                </a:lnTo>
                <a:lnTo>
                  <a:pt x="395731" y="1657350"/>
                </a:lnTo>
                <a:lnTo>
                  <a:pt x="2533650" y="1657350"/>
                </a:lnTo>
                <a:lnTo>
                  <a:pt x="2533650" y="0"/>
                </a:lnTo>
                <a:close/>
              </a:path>
            </a:pathLst>
          </a:custGeom>
          <a:solidFill>
            <a:srgbClr val="AC0373"/>
          </a:solidFill>
        </p:spPr>
        <p:txBody>
          <a:bodyPr wrap="square" lIns="0" tIns="0" rIns="0" bIns="0" rtlCol="0"/>
          <a:lstStyle/>
          <a:p>
            <a:endParaRPr/>
          </a:p>
        </p:txBody>
      </p:sp>
      <p:sp>
        <p:nvSpPr>
          <p:cNvPr id="7" name="object 7"/>
          <p:cNvSpPr txBox="1"/>
          <p:nvPr/>
        </p:nvSpPr>
        <p:spPr>
          <a:xfrm>
            <a:off x="1628504" y="1109215"/>
            <a:ext cx="6000115" cy="334645"/>
          </a:xfrm>
          <a:prstGeom prst="rect">
            <a:avLst/>
          </a:prstGeom>
        </p:spPr>
        <p:txBody>
          <a:bodyPr vert="horz" wrap="square" lIns="0" tIns="15875" rIns="0" bIns="0" rtlCol="0">
            <a:spAutoFit/>
          </a:bodyPr>
          <a:lstStyle/>
          <a:p>
            <a:pPr marL="12700">
              <a:lnSpc>
                <a:spcPct val="100000"/>
              </a:lnSpc>
              <a:spcBef>
                <a:spcPts val="125"/>
              </a:spcBef>
            </a:pPr>
            <a:r>
              <a:rPr sz="2000" b="1" dirty="0">
                <a:solidFill>
                  <a:srgbClr val="1A6DBE"/>
                </a:solidFill>
                <a:latin typeface="Arial"/>
                <a:cs typeface="Arial"/>
              </a:rPr>
              <a:t>Sample</a:t>
            </a:r>
            <a:r>
              <a:rPr sz="2000" b="1" spc="-45" dirty="0">
                <a:solidFill>
                  <a:srgbClr val="1A6DBE"/>
                </a:solidFill>
                <a:latin typeface="Arial"/>
                <a:cs typeface="Arial"/>
              </a:rPr>
              <a:t> </a:t>
            </a:r>
            <a:r>
              <a:rPr sz="2000" b="1" dirty="0">
                <a:solidFill>
                  <a:srgbClr val="1A6DBE"/>
                </a:solidFill>
                <a:latin typeface="Arial"/>
                <a:cs typeface="Arial"/>
              </a:rPr>
              <a:t>leadership</a:t>
            </a:r>
            <a:r>
              <a:rPr sz="2000" b="1" spc="-15" dirty="0">
                <a:solidFill>
                  <a:srgbClr val="1A6DBE"/>
                </a:solidFill>
                <a:latin typeface="Arial"/>
                <a:cs typeface="Arial"/>
              </a:rPr>
              <a:t> </a:t>
            </a:r>
            <a:r>
              <a:rPr sz="2000" b="1" dirty="0">
                <a:solidFill>
                  <a:srgbClr val="1A6DBE"/>
                </a:solidFill>
                <a:latin typeface="Arial"/>
                <a:cs typeface="Arial"/>
              </a:rPr>
              <a:t>structure</a:t>
            </a:r>
            <a:r>
              <a:rPr sz="2000" b="1" spc="-45" dirty="0">
                <a:solidFill>
                  <a:srgbClr val="1A6DBE"/>
                </a:solidFill>
                <a:latin typeface="Arial"/>
                <a:cs typeface="Arial"/>
              </a:rPr>
              <a:t> </a:t>
            </a:r>
            <a:r>
              <a:rPr sz="2000" b="1" dirty="0">
                <a:solidFill>
                  <a:srgbClr val="1A6DBE"/>
                </a:solidFill>
                <a:latin typeface="Arial"/>
                <a:cs typeface="Arial"/>
              </a:rPr>
              <a:t>for</a:t>
            </a:r>
            <a:r>
              <a:rPr sz="2000" b="1" spc="-15" dirty="0">
                <a:solidFill>
                  <a:srgbClr val="1A6DBE"/>
                </a:solidFill>
                <a:latin typeface="Arial"/>
                <a:cs typeface="Arial"/>
              </a:rPr>
              <a:t> </a:t>
            </a:r>
            <a:r>
              <a:rPr sz="2000" b="1" dirty="0">
                <a:solidFill>
                  <a:srgbClr val="1A6DBE"/>
                </a:solidFill>
                <a:latin typeface="Arial"/>
                <a:cs typeface="Arial"/>
              </a:rPr>
              <a:t>our</a:t>
            </a:r>
            <a:r>
              <a:rPr sz="2000" b="1" spc="-10" dirty="0">
                <a:solidFill>
                  <a:srgbClr val="1A6DBE"/>
                </a:solidFill>
                <a:latin typeface="Arial"/>
                <a:cs typeface="Arial"/>
              </a:rPr>
              <a:t> </a:t>
            </a:r>
            <a:r>
              <a:rPr sz="2000" b="1" dirty="0">
                <a:solidFill>
                  <a:srgbClr val="1A6DBE"/>
                </a:solidFill>
                <a:latin typeface="Arial"/>
                <a:cs typeface="Arial"/>
              </a:rPr>
              <a:t>five</a:t>
            </a:r>
            <a:r>
              <a:rPr sz="2000" b="1" spc="-45" dirty="0">
                <a:solidFill>
                  <a:srgbClr val="1A6DBE"/>
                </a:solidFill>
                <a:latin typeface="Arial"/>
                <a:cs typeface="Arial"/>
              </a:rPr>
              <a:t> </a:t>
            </a:r>
            <a:r>
              <a:rPr sz="2000" b="1" spc="-10" dirty="0">
                <a:solidFill>
                  <a:srgbClr val="1A6DBE"/>
                </a:solidFill>
                <a:latin typeface="Arial"/>
                <a:cs typeface="Arial"/>
              </a:rPr>
              <a:t>localities</a:t>
            </a:r>
            <a:endParaRPr sz="2000" dirty="0">
              <a:latin typeface="Arial"/>
              <a:cs typeface="Arial"/>
            </a:endParaRPr>
          </a:p>
        </p:txBody>
      </p:sp>
      <p:sp>
        <p:nvSpPr>
          <p:cNvPr id="9" name="object 9"/>
          <p:cNvSpPr/>
          <p:nvPr/>
        </p:nvSpPr>
        <p:spPr>
          <a:xfrm>
            <a:off x="3392788" y="1640269"/>
            <a:ext cx="2476500" cy="1019175"/>
          </a:xfrm>
          <a:custGeom>
            <a:avLst/>
            <a:gdLst/>
            <a:ahLst/>
            <a:cxnLst/>
            <a:rect l="l" t="t" r="r" b="b"/>
            <a:pathLst>
              <a:path w="2476500" h="1019175">
                <a:moveTo>
                  <a:pt x="2306574" y="0"/>
                </a:moveTo>
                <a:lnTo>
                  <a:pt x="169925" y="0"/>
                </a:lnTo>
                <a:lnTo>
                  <a:pt x="124751" y="6069"/>
                </a:lnTo>
                <a:lnTo>
                  <a:pt x="84158" y="23198"/>
                </a:lnTo>
                <a:lnTo>
                  <a:pt x="49768" y="49768"/>
                </a:lnTo>
                <a:lnTo>
                  <a:pt x="23198" y="84158"/>
                </a:lnTo>
                <a:lnTo>
                  <a:pt x="6069" y="124751"/>
                </a:lnTo>
                <a:lnTo>
                  <a:pt x="0" y="169925"/>
                </a:lnTo>
                <a:lnTo>
                  <a:pt x="0" y="849249"/>
                </a:lnTo>
                <a:lnTo>
                  <a:pt x="6069" y="894423"/>
                </a:lnTo>
                <a:lnTo>
                  <a:pt x="23198" y="935016"/>
                </a:lnTo>
                <a:lnTo>
                  <a:pt x="49768" y="969406"/>
                </a:lnTo>
                <a:lnTo>
                  <a:pt x="84158" y="995976"/>
                </a:lnTo>
                <a:lnTo>
                  <a:pt x="124751" y="1013105"/>
                </a:lnTo>
                <a:lnTo>
                  <a:pt x="169925" y="1019175"/>
                </a:lnTo>
                <a:lnTo>
                  <a:pt x="2306574" y="1019175"/>
                </a:lnTo>
                <a:lnTo>
                  <a:pt x="2351748" y="1013105"/>
                </a:lnTo>
                <a:lnTo>
                  <a:pt x="2392341" y="995976"/>
                </a:lnTo>
                <a:lnTo>
                  <a:pt x="2426731" y="969406"/>
                </a:lnTo>
                <a:lnTo>
                  <a:pt x="2453301" y="935016"/>
                </a:lnTo>
                <a:lnTo>
                  <a:pt x="2470430" y="894423"/>
                </a:lnTo>
                <a:lnTo>
                  <a:pt x="2476500" y="849249"/>
                </a:lnTo>
                <a:lnTo>
                  <a:pt x="2476500" y="169925"/>
                </a:lnTo>
                <a:lnTo>
                  <a:pt x="2470430" y="124751"/>
                </a:lnTo>
                <a:lnTo>
                  <a:pt x="2453301" y="84158"/>
                </a:lnTo>
                <a:lnTo>
                  <a:pt x="2426731" y="49768"/>
                </a:lnTo>
                <a:lnTo>
                  <a:pt x="2392341" y="23198"/>
                </a:lnTo>
                <a:lnTo>
                  <a:pt x="2351748" y="6069"/>
                </a:lnTo>
                <a:lnTo>
                  <a:pt x="2306574" y="0"/>
                </a:lnTo>
                <a:close/>
              </a:path>
            </a:pathLst>
          </a:custGeom>
          <a:solidFill>
            <a:srgbClr val="1D684E"/>
          </a:solidFill>
        </p:spPr>
        <p:txBody>
          <a:bodyPr wrap="square" lIns="0" tIns="0" rIns="0" bIns="0" rtlCol="0"/>
          <a:lstStyle/>
          <a:p>
            <a:endParaRPr/>
          </a:p>
        </p:txBody>
      </p:sp>
      <p:sp>
        <p:nvSpPr>
          <p:cNvPr id="10" name="object 10"/>
          <p:cNvSpPr txBox="1"/>
          <p:nvPr/>
        </p:nvSpPr>
        <p:spPr>
          <a:xfrm>
            <a:off x="3584558" y="1771459"/>
            <a:ext cx="2099945" cy="751840"/>
          </a:xfrm>
          <a:prstGeom prst="rect">
            <a:avLst/>
          </a:prstGeom>
        </p:spPr>
        <p:txBody>
          <a:bodyPr vert="horz" wrap="square" lIns="0" tIns="14605" rIns="0" bIns="0" rtlCol="0">
            <a:spAutoFit/>
          </a:bodyPr>
          <a:lstStyle/>
          <a:p>
            <a:pPr marL="234950" marR="221615" algn="ctr">
              <a:lnSpc>
                <a:spcPct val="99000"/>
              </a:lnSpc>
              <a:spcBef>
                <a:spcPts val="115"/>
              </a:spcBef>
            </a:pPr>
            <a:r>
              <a:rPr sz="1200" b="1" dirty="0">
                <a:solidFill>
                  <a:srgbClr val="FFFFFF"/>
                </a:solidFill>
                <a:latin typeface="Arial"/>
                <a:cs typeface="Arial"/>
              </a:rPr>
              <a:t>Triumvirate</a:t>
            </a:r>
            <a:r>
              <a:rPr sz="1200" b="1" spc="-35" dirty="0">
                <a:solidFill>
                  <a:srgbClr val="FFFFFF"/>
                </a:solidFill>
                <a:latin typeface="Arial"/>
                <a:cs typeface="Arial"/>
              </a:rPr>
              <a:t> </a:t>
            </a:r>
            <a:r>
              <a:rPr sz="1200" b="1" spc="-10" dirty="0">
                <a:solidFill>
                  <a:srgbClr val="FFFFFF"/>
                </a:solidFill>
                <a:latin typeface="Arial"/>
                <a:cs typeface="Arial"/>
              </a:rPr>
              <a:t>leadership </a:t>
            </a:r>
            <a:r>
              <a:rPr sz="1200" dirty="0">
                <a:solidFill>
                  <a:srgbClr val="FFFFFF"/>
                </a:solidFill>
                <a:latin typeface="Arial"/>
                <a:cs typeface="Arial"/>
              </a:rPr>
              <a:t>Medical</a:t>
            </a:r>
            <a:r>
              <a:rPr sz="1200" spc="-55" dirty="0">
                <a:solidFill>
                  <a:srgbClr val="FFFFFF"/>
                </a:solidFill>
                <a:latin typeface="Arial"/>
                <a:cs typeface="Arial"/>
              </a:rPr>
              <a:t> </a:t>
            </a:r>
            <a:r>
              <a:rPr sz="1200" spc="-10" dirty="0">
                <a:solidFill>
                  <a:srgbClr val="FFFFFF"/>
                </a:solidFill>
                <a:latin typeface="Arial"/>
                <a:cs typeface="Arial"/>
              </a:rPr>
              <a:t>Director</a:t>
            </a:r>
            <a:r>
              <a:rPr sz="1200" spc="500" dirty="0">
                <a:solidFill>
                  <a:srgbClr val="FFFFFF"/>
                </a:solidFill>
                <a:latin typeface="Arial"/>
                <a:cs typeface="Arial"/>
              </a:rPr>
              <a:t> </a:t>
            </a:r>
            <a:r>
              <a:rPr sz="1200" dirty="0">
                <a:solidFill>
                  <a:srgbClr val="FFFFFF"/>
                </a:solidFill>
                <a:latin typeface="Arial"/>
                <a:cs typeface="Arial"/>
              </a:rPr>
              <a:t>Director</a:t>
            </a:r>
            <a:r>
              <a:rPr sz="1200" spc="-75" dirty="0">
                <a:solidFill>
                  <a:srgbClr val="FFFFFF"/>
                </a:solidFill>
                <a:latin typeface="Arial"/>
                <a:cs typeface="Arial"/>
              </a:rPr>
              <a:t> </a:t>
            </a:r>
            <a:r>
              <a:rPr sz="1200" dirty="0">
                <a:solidFill>
                  <a:srgbClr val="FFFFFF"/>
                </a:solidFill>
                <a:latin typeface="Arial"/>
                <a:cs typeface="Arial"/>
              </a:rPr>
              <a:t>of</a:t>
            </a:r>
            <a:r>
              <a:rPr sz="1200" spc="-10" dirty="0">
                <a:solidFill>
                  <a:srgbClr val="FFFFFF"/>
                </a:solidFill>
                <a:latin typeface="Arial"/>
                <a:cs typeface="Arial"/>
              </a:rPr>
              <a:t> Operations</a:t>
            </a:r>
            <a:endParaRPr sz="1200">
              <a:latin typeface="Arial"/>
              <a:cs typeface="Arial"/>
            </a:endParaRPr>
          </a:p>
          <a:p>
            <a:pPr algn="ctr">
              <a:lnSpc>
                <a:spcPts val="1425"/>
              </a:lnSpc>
            </a:pPr>
            <a:r>
              <a:rPr sz="1200" dirty="0">
                <a:solidFill>
                  <a:srgbClr val="FFFFFF"/>
                </a:solidFill>
                <a:latin typeface="Arial"/>
                <a:cs typeface="Arial"/>
              </a:rPr>
              <a:t>Director</a:t>
            </a:r>
            <a:r>
              <a:rPr sz="1200" spc="-85" dirty="0">
                <a:solidFill>
                  <a:srgbClr val="FFFFFF"/>
                </a:solidFill>
                <a:latin typeface="Arial"/>
                <a:cs typeface="Arial"/>
              </a:rPr>
              <a:t> </a:t>
            </a:r>
            <a:r>
              <a:rPr sz="1200" dirty="0">
                <a:solidFill>
                  <a:srgbClr val="FFFFFF"/>
                </a:solidFill>
                <a:latin typeface="Arial"/>
                <a:cs typeface="Arial"/>
              </a:rPr>
              <a:t>of</a:t>
            </a:r>
            <a:r>
              <a:rPr sz="1200" spc="-35" dirty="0">
                <a:solidFill>
                  <a:srgbClr val="FFFFFF"/>
                </a:solidFill>
                <a:latin typeface="Arial"/>
                <a:cs typeface="Arial"/>
              </a:rPr>
              <a:t> </a:t>
            </a:r>
            <a:r>
              <a:rPr sz="1200" dirty="0">
                <a:solidFill>
                  <a:srgbClr val="FFFFFF"/>
                </a:solidFill>
                <a:latin typeface="Arial"/>
                <a:cs typeface="Arial"/>
              </a:rPr>
              <a:t>Nursing</a:t>
            </a:r>
            <a:r>
              <a:rPr sz="1200" spc="5" dirty="0">
                <a:solidFill>
                  <a:srgbClr val="FFFFFF"/>
                </a:solidFill>
                <a:latin typeface="Arial"/>
                <a:cs typeface="Arial"/>
              </a:rPr>
              <a:t> </a:t>
            </a:r>
            <a:r>
              <a:rPr sz="1200" dirty="0">
                <a:solidFill>
                  <a:srgbClr val="FFFFFF"/>
                </a:solidFill>
                <a:latin typeface="Arial"/>
                <a:cs typeface="Arial"/>
              </a:rPr>
              <a:t>and</a:t>
            </a:r>
            <a:r>
              <a:rPr sz="1200" spc="5" dirty="0">
                <a:solidFill>
                  <a:srgbClr val="FFFFFF"/>
                </a:solidFill>
                <a:latin typeface="Arial"/>
                <a:cs typeface="Arial"/>
              </a:rPr>
              <a:t> </a:t>
            </a:r>
            <a:r>
              <a:rPr sz="1200" spc="-10" dirty="0">
                <a:solidFill>
                  <a:srgbClr val="FFFFFF"/>
                </a:solidFill>
                <a:latin typeface="Arial"/>
                <a:cs typeface="Arial"/>
              </a:rPr>
              <a:t>Quality</a:t>
            </a:r>
            <a:endParaRPr sz="1200">
              <a:latin typeface="Arial"/>
              <a:cs typeface="Arial"/>
            </a:endParaRPr>
          </a:p>
        </p:txBody>
      </p:sp>
      <p:sp>
        <p:nvSpPr>
          <p:cNvPr id="11" name="object 11"/>
          <p:cNvSpPr/>
          <p:nvPr/>
        </p:nvSpPr>
        <p:spPr>
          <a:xfrm>
            <a:off x="563863" y="2726119"/>
            <a:ext cx="2457450" cy="1562100"/>
          </a:xfrm>
          <a:custGeom>
            <a:avLst/>
            <a:gdLst/>
            <a:ahLst/>
            <a:cxnLst/>
            <a:rect l="l" t="t" r="r" b="b"/>
            <a:pathLst>
              <a:path w="2457450" h="1562100">
                <a:moveTo>
                  <a:pt x="2197100" y="0"/>
                </a:moveTo>
                <a:lnTo>
                  <a:pt x="260350" y="0"/>
                </a:lnTo>
                <a:lnTo>
                  <a:pt x="213557" y="4195"/>
                </a:lnTo>
                <a:lnTo>
                  <a:pt x="169514" y="16290"/>
                </a:lnTo>
                <a:lnTo>
                  <a:pt x="128956" y="35550"/>
                </a:lnTo>
                <a:lnTo>
                  <a:pt x="92619" y="61238"/>
                </a:lnTo>
                <a:lnTo>
                  <a:pt x="61238" y="92619"/>
                </a:lnTo>
                <a:lnTo>
                  <a:pt x="35550" y="128956"/>
                </a:lnTo>
                <a:lnTo>
                  <a:pt x="16290" y="169514"/>
                </a:lnTo>
                <a:lnTo>
                  <a:pt x="4195" y="213557"/>
                </a:lnTo>
                <a:lnTo>
                  <a:pt x="0" y="260350"/>
                </a:lnTo>
                <a:lnTo>
                  <a:pt x="0" y="1301750"/>
                </a:lnTo>
                <a:lnTo>
                  <a:pt x="4195" y="1348542"/>
                </a:lnTo>
                <a:lnTo>
                  <a:pt x="16290" y="1392585"/>
                </a:lnTo>
                <a:lnTo>
                  <a:pt x="35550" y="1433143"/>
                </a:lnTo>
                <a:lnTo>
                  <a:pt x="61238" y="1469480"/>
                </a:lnTo>
                <a:lnTo>
                  <a:pt x="92619" y="1500861"/>
                </a:lnTo>
                <a:lnTo>
                  <a:pt x="128956" y="1526549"/>
                </a:lnTo>
                <a:lnTo>
                  <a:pt x="169514" y="1545809"/>
                </a:lnTo>
                <a:lnTo>
                  <a:pt x="213557" y="1557904"/>
                </a:lnTo>
                <a:lnTo>
                  <a:pt x="260350" y="1562100"/>
                </a:lnTo>
                <a:lnTo>
                  <a:pt x="2197100" y="1562100"/>
                </a:lnTo>
                <a:lnTo>
                  <a:pt x="2243892" y="1557904"/>
                </a:lnTo>
                <a:lnTo>
                  <a:pt x="2287935" y="1545809"/>
                </a:lnTo>
                <a:lnTo>
                  <a:pt x="2328493" y="1526549"/>
                </a:lnTo>
                <a:lnTo>
                  <a:pt x="2364830" y="1500861"/>
                </a:lnTo>
                <a:lnTo>
                  <a:pt x="2396211" y="1469480"/>
                </a:lnTo>
                <a:lnTo>
                  <a:pt x="2421899" y="1433143"/>
                </a:lnTo>
                <a:lnTo>
                  <a:pt x="2441159" y="1392585"/>
                </a:lnTo>
                <a:lnTo>
                  <a:pt x="2453254" y="1348542"/>
                </a:lnTo>
                <a:lnTo>
                  <a:pt x="2457450" y="1301750"/>
                </a:lnTo>
                <a:lnTo>
                  <a:pt x="2457450" y="260350"/>
                </a:lnTo>
                <a:lnTo>
                  <a:pt x="2453254" y="213557"/>
                </a:lnTo>
                <a:lnTo>
                  <a:pt x="2441159" y="169514"/>
                </a:lnTo>
                <a:lnTo>
                  <a:pt x="2421899" y="128956"/>
                </a:lnTo>
                <a:lnTo>
                  <a:pt x="2396211" y="92619"/>
                </a:lnTo>
                <a:lnTo>
                  <a:pt x="2364830" y="61238"/>
                </a:lnTo>
                <a:lnTo>
                  <a:pt x="2328493" y="35550"/>
                </a:lnTo>
                <a:lnTo>
                  <a:pt x="2287935" y="16290"/>
                </a:lnTo>
                <a:lnTo>
                  <a:pt x="2243892" y="4195"/>
                </a:lnTo>
                <a:lnTo>
                  <a:pt x="2197100" y="0"/>
                </a:lnTo>
                <a:close/>
              </a:path>
            </a:pathLst>
          </a:custGeom>
          <a:solidFill>
            <a:srgbClr val="006AB4"/>
          </a:solidFill>
        </p:spPr>
        <p:txBody>
          <a:bodyPr wrap="square" lIns="0" tIns="0" rIns="0" bIns="0" rtlCol="0"/>
          <a:lstStyle/>
          <a:p>
            <a:endParaRPr/>
          </a:p>
        </p:txBody>
      </p:sp>
      <p:sp>
        <p:nvSpPr>
          <p:cNvPr id="12" name="object 12"/>
          <p:cNvSpPr txBox="1"/>
          <p:nvPr/>
        </p:nvSpPr>
        <p:spPr>
          <a:xfrm>
            <a:off x="1128377" y="2888742"/>
            <a:ext cx="1337310" cy="389890"/>
          </a:xfrm>
          <a:prstGeom prst="rect">
            <a:avLst/>
          </a:prstGeom>
        </p:spPr>
        <p:txBody>
          <a:bodyPr vert="horz" wrap="square" lIns="0" tIns="19685" rIns="0" bIns="0" rtlCol="0">
            <a:spAutoFit/>
          </a:bodyPr>
          <a:lstStyle/>
          <a:p>
            <a:pPr marL="96520" marR="5080" indent="-84455">
              <a:lnSpc>
                <a:spcPts val="1430"/>
              </a:lnSpc>
              <a:spcBef>
                <a:spcPts val="155"/>
              </a:spcBef>
            </a:pPr>
            <a:r>
              <a:rPr sz="1200" b="1" dirty="0">
                <a:solidFill>
                  <a:srgbClr val="FFFFFF"/>
                </a:solidFill>
                <a:latin typeface="Arial"/>
                <a:cs typeface="Arial"/>
              </a:rPr>
              <a:t>Inpatients,</a:t>
            </a:r>
            <a:r>
              <a:rPr sz="1200" b="1" spc="-70" dirty="0">
                <a:solidFill>
                  <a:srgbClr val="FFFFFF"/>
                </a:solidFill>
                <a:latin typeface="Arial"/>
                <a:cs typeface="Arial"/>
              </a:rPr>
              <a:t> </a:t>
            </a:r>
            <a:r>
              <a:rPr sz="1200" b="1" spc="-10" dirty="0">
                <a:solidFill>
                  <a:srgbClr val="FFFFFF"/>
                </a:solidFill>
                <a:latin typeface="Arial"/>
                <a:cs typeface="Arial"/>
              </a:rPr>
              <a:t>access </a:t>
            </a:r>
            <a:r>
              <a:rPr sz="1200" b="1" dirty="0">
                <a:solidFill>
                  <a:srgbClr val="FFFFFF"/>
                </a:solidFill>
                <a:latin typeface="Arial"/>
                <a:cs typeface="Arial"/>
              </a:rPr>
              <a:t>and</a:t>
            </a:r>
            <a:r>
              <a:rPr sz="1200" b="1" spc="-30" dirty="0">
                <a:solidFill>
                  <a:srgbClr val="FFFFFF"/>
                </a:solidFill>
                <a:latin typeface="Arial"/>
                <a:cs typeface="Arial"/>
              </a:rPr>
              <a:t> </a:t>
            </a:r>
            <a:r>
              <a:rPr sz="1200" b="1" dirty="0">
                <a:solidFill>
                  <a:srgbClr val="FFFFFF"/>
                </a:solidFill>
                <a:latin typeface="Arial"/>
                <a:cs typeface="Arial"/>
              </a:rPr>
              <a:t>urgent</a:t>
            </a:r>
            <a:r>
              <a:rPr sz="1200" b="1" spc="-65" dirty="0">
                <a:solidFill>
                  <a:srgbClr val="FFFFFF"/>
                </a:solidFill>
                <a:latin typeface="Arial"/>
                <a:cs typeface="Arial"/>
              </a:rPr>
              <a:t> </a:t>
            </a:r>
            <a:r>
              <a:rPr sz="1200" b="1" spc="-20" dirty="0">
                <a:solidFill>
                  <a:srgbClr val="FFFFFF"/>
                </a:solidFill>
                <a:latin typeface="Arial"/>
                <a:cs typeface="Arial"/>
              </a:rPr>
              <a:t>care</a:t>
            </a:r>
            <a:endParaRPr sz="1200">
              <a:latin typeface="Arial"/>
              <a:cs typeface="Arial"/>
            </a:endParaRPr>
          </a:p>
        </p:txBody>
      </p:sp>
      <p:sp>
        <p:nvSpPr>
          <p:cNvPr id="13" name="object 13"/>
          <p:cNvSpPr txBox="1"/>
          <p:nvPr/>
        </p:nvSpPr>
        <p:spPr>
          <a:xfrm>
            <a:off x="779763" y="3423348"/>
            <a:ext cx="2039620" cy="702310"/>
          </a:xfrm>
          <a:prstGeom prst="rect">
            <a:avLst/>
          </a:prstGeom>
        </p:spPr>
        <p:txBody>
          <a:bodyPr vert="horz" wrap="square" lIns="0" tIns="14604" rIns="0" bIns="0" rtlCol="0">
            <a:spAutoFit/>
          </a:bodyPr>
          <a:lstStyle/>
          <a:p>
            <a:pPr marL="12700" marR="5080" indent="1905" algn="ctr">
              <a:lnSpc>
                <a:spcPct val="100499"/>
              </a:lnSpc>
              <a:spcBef>
                <a:spcPts val="114"/>
              </a:spcBef>
            </a:pPr>
            <a:r>
              <a:rPr sz="1100" dirty="0">
                <a:solidFill>
                  <a:srgbClr val="FFFFFF"/>
                </a:solidFill>
                <a:latin typeface="Arial"/>
                <a:cs typeface="Arial"/>
              </a:rPr>
              <a:t>Associate</a:t>
            </a:r>
            <a:r>
              <a:rPr sz="1100" spc="-35" dirty="0">
                <a:solidFill>
                  <a:srgbClr val="FFFFFF"/>
                </a:solidFill>
                <a:latin typeface="Arial"/>
                <a:cs typeface="Arial"/>
              </a:rPr>
              <a:t> </a:t>
            </a:r>
            <a:r>
              <a:rPr sz="1100" dirty="0">
                <a:solidFill>
                  <a:srgbClr val="FFFFFF"/>
                </a:solidFill>
                <a:latin typeface="Arial"/>
                <a:cs typeface="Arial"/>
              </a:rPr>
              <a:t>Medical</a:t>
            </a:r>
            <a:r>
              <a:rPr sz="1100" spc="-40" dirty="0">
                <a:solidFill>
                  <a:srgbClr val="FFFFFF"/>
                </a:solidFill>
                <a:latin typeface="Arial"/>
                <a:cs typeface="Arial"/>
              </a:rPr>
              <a:t> </a:t>
            </a:r>
            <a:r>
              <a:rPr sz="1100" spc="-10" dirty="0">
                <a:solidFill>
                  <a:srgbClr val="FFFFFF"/>
                </a:solidFill>
                <a:latin typeface="Arial"/>
                <a:cs typeface="Arial"/>
              </a:rPr>
              <a:t>Director </a:t>
            </a:r>
            <a:r>
              <a:rPr sz="1100" dirty="0">
                <a:solidFill>
                  <a:srgbClr val="FFFFFF"/>
                </a:solidFill>
                <a:latin typeface="Arial"/>
                <a:cs typeface="Arial"/>
              </a:rPr>
              <a:t>Associate</a:t>
            </a:r>
            <a:r>
              <a:rPr sz="1100" spc="-30" dirty="0">
                <a:solidFill>
                  <a:srgbClr val="FFFFFF"/>
                </a:solidFill>
                <a:latin typeface="Arial"/>
                <a:cs typeface="Arial"/>
              </a:rPr>
              <a:t> </a:t>
            </a:r>
            <a:r>
              <a:rPr sz="1100" spc="-10" dirty="0">
                <a:solidFill>
                  <a:srgbClr val="FFFFFF"/>
                </a:solidFill>
                <a:latin typeface="Arial"/>
                <a:cs typeface="Arial"/>
              </a:rPr>
              <a:t>Director</a:t>
            </a:r>
            <a:r>
              <a:rPr sz="1100" dirty="0">
                <a:solidFill>
                  <a:srgbClr val="FFFFFF"/>
                </a:solidFill>
                <a:latin typeface="Arial"/>
                <a:cs typeface="Arial"/>
              </a:rPr>
              <a:t> of</a:t>
            </a:r>
            <a:r>
              <a:rPr sz="1100" spc="-10" dirty="0">
                <a:solidFill>
                  <a:srgbClr val="FFFFFF"/>
                </a:solidFill>
                <a:latin typeface="Arial"/>
                <a:cs typeface="Arial"/>
              </a:rPr>
              <a:t> Operations </a:t>
            </a:r>
            <a:r>
              <a:rPr sz="1100" dirty="0">
                <a:solidFill>
                  <a:srgbClr val="FFFFFF"/>
                </a:solidFill>
                <a:latin typeface="Arial"/>
                <a:cs typeface="Arial"/>
              </a:rPr>
              <a:t>Associate</a:t>
            </a:r>
            <a:r>
              <a:rPr sz="1100" spc="-30" dirty="0">
                <a:solidFill>
                  <a:srgbClr val="FFFFFF"/>
                </a:solidFill>
                <a:latin typeface="Arial"/>
                <a:cs typeface="Arial"/>
              </a:rPr>
              <a:t> </a:t>
            </a:r>
            <a:r>
              <a:rPr sz="1100" spc="-10" dirty="0">
                <a:solidFill>
                  <a:srgbClr val="FFFFFF"/>
                </a:solidFill>
                <a:latin typeface="Arial"/>
                <a:cs typeface="Arial"/>
              </a:rPr>
              <a:t>Director</a:t>
            </a:r>
            <a:r>
              <a:rPr sz="1100" dirty="0">
                <a:solidFill>
                  <a:srgbClr val="FFFFFF"/>
                </a:solidFill>
                <a:latin typeface="Arial"/>
                <a:cs typeface="Arial"/>
              </a:rPr>
              <a:t> of</a:t>
            </a:r>
            <a:r>
              <a:rPr sz="1100" spc="-10" dirty="0">
                <a:solidFill>
                  <a:srgbClr val="FFFFFF"/>
                </a:solidFill>
                <a:latin typeface="Arial"/>
                <a:cs typeface="Arial"/>
              </a:rPr>
              <a:t> Nursing </a:t>
            </a:r>
            <a:r>
              <a:rPr sz="1100" dirty="0">
                <a:solidFill>
                  <a:srgbClr val="FFFFFF"/>
                </a:solidFill>
                <a:latin typeface="Arial"/>
                <a:cs typeface="Arial"/>
              </a:rPr>
              <a:t>and</a:t>
            </a:r>
            <a:r>
              <a:rPr sz="1100" spc="15" dirty="0">
                <a:solidFill>
                  <a:srgbClr val="FFFFFF"/>
                </a:solidFill>
                <a:latin typeface="Arial"/>
                <a:cs typeface="Arial"/>
              </a:rPr>
              <a:t> </a:t>
            </a:r>
            <a:r>
              <a:rPr sz="1100" spc="-10" dirty="0">
                <a:solidFill>
                  <a:srgbClr val="FFFFFF"/>
                </a:solidFill>
                <a:latin typeface="Arial"/>
                <a:cs typeface="Arial"/>
              </a:rPr>
              <a:t>Quality</a:t>
            </a:r>
            <a:endParaRPr sz="1100">
              <a:latin typeface="Arial"/>
              <a:cs typeface="Arial"/>
            </a:endParaRPr>
          </a:p>
        </p:txBody>
      </p:sp>
      <p:sp>
        <p:nvSpPr>
          <p:cNvPr id="14" name="object 14"/>
          <p:cNvSpPr/>
          <p:nvPr/>
        </p:nvSpPr>
        <p:spPr>
          <a:xfrm>
            <a:off x="3116563" y="2726119"/>
            <a:ext cx="3086100" cy="1562100"/>
          </a:xfrm>
          <a:custGeom>
            <a:avLst/>
            <a:gdLst/>
            <a:ahLst/>
            <a:cxnLst/>
            <a:rect l="l" t="t" r="r" b="b"/>
            <a:pathLst>
              <a:path w="3086100" h="1562100">
                <a:moveTo>
                  <a:pt x="2825750" y="0"/>
                </a:moveTo>
                <a:lnTo>
                  <a:pt x="260350" y="0"/>
                </a:lnTo>
                <a:lnTo>
                  <a:pt x="213557" y="4195"/>
                </a:lnTo>
                <a:lnTo>
                  <a:pt x="169514" y="16290"/>
                </a:lnTo>
                <a:lnTo>
                  <a:pt x="128956" y="35550"/>
                </a:lnTo>
                <a:lnTo>
                  <a:pt x="92619" y="61238"/>
                </a:lnTo>
                <a:lnTo>
                  <a:pt x="61238" y="92619"/>
                </a:lnTo>
                <a:lnTo>
                  <a:pt x="35550" y="128956"/>
                </a:lnTo>
                <a:lnTo>
                  <a:pt x="16290" y="169514"/>
                </a:lnTo>
                <a:lnTo>
                  <a:pt x="4195" y="213557"/>
                </a:lnTo>
                <a:lnTo>
                  <a:pt x="0" y="260350"/>
                </a:lnTo>
                <a:lnTo>
                  <a:pt x="0" y="1301750"/>
                </a:lnTo>
                <a:lnTo>
                  <a:pt x="4195" y="1348542"/>
                </a:lnTo>
                <a:lnTo>
                  <a:pt x="16290" y="1392585"/>
                </a:lnTo>
                <a:lnTo>
                  <a:pt x="35550" y="1433143"/>
                </a:lnTo>
                <a:lnTo>
                  <a:pt x="61238" y="1469480"/>
                </a:lnTo>
                <a:lnTo>
                  <a:pt x="92619" y="1500861"/>
                </a:lnTo>
                <a:lnTo>
                  <a:pt x="128956" y="1526549"/>
                </a:lnTo>
                <a:lnTo>
                  <a:pt x="169514" y="1545809"/>
                </a:lnTo>
                <a:lnTo>
                  <a:pt x="213557" y="1557904"/>
                </a:lnTo>
                <a:lnTo>
                  <a:pt x="260350" y="1562100"/>
                </a:lnTo>
                <a:lnTo>
                  <a:pt x="2825750" y="1562100"/>
                </a:lnTo>
                <a:lnTo>
                  <a:pt x="2872542" y="1557904"/>
                </a:lnTo>
                <a:lnTo>
                  <a:pt x="2916585" y="1545809"/>
                </a:lnTo>
                <a:lnTo>
                  <a:pt x="2957143" y="1526549"/>
                </a:lnTo>
                <a:lnTo>
                  <a:pt x="2993480" y="1500861"/>
                </a:lnTo>
                <a:lnTo>
                  <a:pt x="3024861" y="1469480"/>
                </a:lnTo>
                <a:lnTo>
                  <a:pt x="3050549" y="1433143"/>
                </a:lnTo>
                <a:lnTo>
                  <a:pt x="3069809" y="1392585"/>
                </a:lnTo>
                <a:lnTo>
                  <a:pt x="3081904" y="1348542"/>
                </a:lnTo>
                <a:lnTo>
                  <a:pt x="3086100" y="1301750"/>
                </a:lnTo>
                <a:lnTo>
                  <a:pt x="3086100" y="260350"/>
                </a:lnTo>
                <a:lnTo>
                  <a:pt x="3081904" y="213557"/>
                </a:lnTo>
                <a:lnTo>
                  <a:pt x="3069809" y="169514"/>
                </a:lnTo>
                <a:lnTo>
                  <a:pt x="3050549" y="128956"/>
                </a:lnTo>
                <a:lnTo>
                  <a:pt x="3024861" y="92619"/>
                </a:lnTo>
                <a:lnTo>
                  <a:pt x="2993480" y="61238"/>
                </a:lnTo>
                <a:lnTo>
                  <a:pt x="2957143" y="35550"/>
                </a:lnTo>
                <a:lnTo>
                  <a:pt x="2916585" y="16290"/>
                </a:lnTo>
                <a:lnTo>
                  <a:pt x="2872542" y="4195"/>
                </a:lnTo>
                <a:lnTo>
                  <a:pt x="2825750" y="0"/>
                </a:lnTo>
                <a:close/>
              </a:path>
            </a:pathLst>
          </a:custGeom>
          <a:solidFill>
            <a:srgbClr val="006AB4"/>
          </a:solidFill>
        </p:spPr>
        <p:txBody>
          <a:bodyPr wrap="square" lIns="0" tIns="0" rIns="0" bIns="0" rtlCol="0"/>
          <a:lstStyle/>
          <a:p>
            <a:endParaRPr/>
          </a:p>
        </p:txBody>
      </p:sp>
      <p:sp>
        <p:nvSpPr>
          <p:cNvPr id="15" name="object 15"/>
          <p:cNvSpPr txBox="1"/>
          <p:nvPr/>
        </p:nvSpPr>
        <p:spPr>
          <a:xfrm>
            <a:off x="3350878" y="2762314"/>
            <a:ext cx="2626360" cy="1494155"/>
          </a:xfrm>
          <a:prstGeom prst="rect">
            <a:avLst/>
          </a:prstGeom>
        </p:spPr>
        <p:txBody>
          <a:bodyPr vert="horz" wrap="square" lIns="0" tIns="12700" rIns="0" bIns="0" rtlCol="0">
            <a:spAutoFit/>
          </a:bodyPr>
          <a:lstStyle/>
          <a:p>
            <a:pPr algn="ctr">
              <a:lnSpc>
                <a:spcPts val="1405"/>
              </a:lnSpc>
              <a:spcBef>
                <a:spcPts val="100"/>
              </a:spcBef>
            </a:pPr>
            <a:r>
              <a:rPr sz="1200" b="1" spc="-10" dirty="0">
                <a:solidFill>
                  <a:srgbClr val="FFFFFF"/>
                </a:solidFill>
                <a:latin typeface="Arial"/>
                <a:cs typeface="Arial"/>
              </a:rPr>
              <a:t>Community</a:t>
            </a:r>
            <a:endParaRPr sz="1200">
              <a:latin typeface="Arial"/>
              <a:cs typeface="Arial"/>
            </a:endParaRPr>
          </a:p>
          <a:p>
            <a:pPr marL="2540" algn="ctr">
              <a:lnSpc>
                <a:spcPts val="1290"/>
              </a:lnSpc>
            </a:pPr>
            <a:r>
              <a:rPr sz="1100" dirty="0">
                <a:solidFill>
                  <a:srgbClr val="FFFFFF"/>
                </a:solidFill>
                <a:latin typeface="Arial"/>
                <a:cs typeface="Arial"/>
              </a:rPr>
              <a:t>Associate</a:t>
            </a:r>
            <a:r>
              <a:rPr sz="1100" spc="-30" dirty="0">
                <a:solidFill>
                  <a:srgbClr val="FFFFFF"/>
                </a:solidFill>
                <a:latin typeface="Arial"/>
                <a:cs typeface="Arial"/>
              </a:rPr>
              <a:t> </a:t>
            </a:r>
            <a:r>
              <a:rPr sz="1100" spc="-10" dirty="0">
                <a:solidFill>
                  <a:srgbClr val="FFFFFF"/>
                </a:solidFill>
                <a:latin typeface="Arial"/>
                <a:cs typeface="Arial"/>
              </a:rPr>
              <a:t>Director</a:t>
            </a:r>
            <a:r>
              <a:rPr sz="1100" dirty="0">
                <a:solidFill>
                  <a:srgbClr val="FFFFFF"/>
                </a:solidFill>
                <a:latin typeface="Arial"/>
                <a:cs typeface="Arial"/>
              </a:rPr>
              <a:t> of</a:t>
            </a:r>
            <a:r>
              <a:rPr sz="1100" spc="-10" dirty="0">
                <a:solidFill>
                  <a:srgbClr val="FFFFFF"/>
                </a:solidFill>
                <a:latin typeface="Arial"/>
                <a:cs typeface="Arial"/>
              </a:rPr>
              <a:t> Operations</a:t>
            </a:r>
            <a:endParaRPr sz="1100">
              <a:latin typeface="Arial"/>
              <a:cs typeface="Arial"/>
            </a:endParaRPr>
          </a:p>
          <a:p>
            <a:pPr algn="ctr">
              <a:lnSpc>
                <a:spcPct val="100000"/>
              </a:lnSpc>
              <a:spcBef>
                <a:spcPts val="30"/>
              </a:spcBef>
            </a:pPr>
            <a:r>
              <a:rPr sz="1100" dirty="0">
                <a:solidFill>
                  <a:srgbClr val="FFFFFF"/>
                </a:solidFill>
                <a:latin typeface="Arial"/>
                <a:cs typeface="Arial"/>
              </a:rPr>
              <a:t>Associate</a:t>
            </a:r>
            <a:r>
              <a:rPr sz="1100" spc="-35" dirty="0">
                <a:solidFill>
                  <a:srgbClr val="FFFFFF"/>
                </a:solidFill>
                <a:latin typeface="Arial"/>
                <a:cs typeface="Arial"/>
              </a:rPr>
              <a:t> </a:t>
            </a:r>
            <a:r>
              <a:rPr sz="1100" spc="-10" dirty="0">
                <a:solidFill>
                  <a:srgbClr val="FFFFFF"/>
                </a:solidFill>
                <a:latin typeface="Arial"/>
                <a:cs typeface="Arial"/>
              </a:rPr>
              <a:t>Director</a:t>
            </a:r>
            <a:r>
              <a:rPr sz="1100" spc="-5" dirty="0">
                <a:solidFill>
                  <a:srgbClr val="FFFFFF"/>
                </a:solidFill>
                <a:latin typeface="Arial"/>
                <a:cs typeface="Arial"/>
              </a:rPr>
              <a:t> </a:t>
            </a:r>
            <a:r>
              <a:rPr sz="1100" dirty="0">
                <a:solidFill>
                  <a:srgbClr val="FFFFFF"/>
                </a:solidFill>
                <a:latin typeface="Arial"/>
                <a:cs typeface="Arial"/>
              </a:rPr>
              <a:t>of</a:t>
            </a:r>
            <a:r>
              <a:rPr sz="1100" spc="-15" dirty="0">
                <a:solidFill>
                  <a:srgbClr val="FFFFFF"/>
                </a:solidFill>
                <a:latin typeface="Arial"/>
                <a:cs typeface="Arial"/>
              </a:rPr>
              <a:t> </a:t>
            </a:r>
            <a:r>
              <a:rPr sz="1100" dirty="0">
                <a:solidFill>
                  <a:srgbClr val="FFFFFF"/>
                </a:solidFill>
                <a:latin typeface="Arial"/>
                <a:cs typeface="Arial"/>
              </a:rPr>
              <a:t>Nursing</a:t>
            </a:r>
            <a:r>
              <a:rPr sz="1100" spc="-30" dirty="0">
                <a:solidFill>
                  <a:srgbClr val="FFFFFF"/>
                </a:solidFill>
                <a:latin typeface="Arial"/>
                <a:cs typeface="Arial"/>
              </a:rPr>
              <a:t> </a:t>
            </a:r>
            <a:r>
              <a:rPr sz="1100" dirty="0">
                <a:solidFill>
                  <a:srgbClr val="FFFFFF"/>
                </a:solidFill>
                <a:latin typeface="Arial"/>
                <a:cs typeface="Arial"/>
              </a:rPr>
              <a:t>and</a:t>
            </a:r>
            <a:r>
              <a:rPr sz="1100" spc="-30" dirty="0">
                <a:solidFill>
                  <a:srgbClr val="FFFFFF"/>
                </a:solidFill>
                <a:latin typeface="Arial"/>
                <a:cs typeface="Arial"/>
              </a:rPr>
              <a:t> </a:t>
            </a:r>
            <a:r>
              <a:rPr sz="1100" spc="-10" dirty="0">
                <a:solidFill>
                  <a:srgbClr val="FFFFFF"/>
                </a:solidFill>
                <a:latin typeface="Arial"/>
                <a:cs typeface="Arial"/>
              </a:rPr>
              <a:t>Quality</a:t>
            </a:r>
            <a:endParaRPr sz="1100">
              <a:latin typeface="Arial"/>
              <a:cs typeface="Arial"/>
            </a:endParaRPr>
          </a:p>
          <a:p>
            <a:pPr marL="12065" marR="5080" algn="ctr">
              <a:lnSpc>
                <a:spcPct val="102499"/>
              </a:lnSpc>
              <a:spcBef>
                <a:spcPts val="900"/>
              </a:spcBef>
            </a:pPr>
            <a:r>
              <a:rPr sz="1100" b="1" dirty="0">
                <a:solidFill>
                  <a:srgbClr val="FFFFFF"/>
                </a:solidFill>
                <a:latin typeface="Arial"/>
                <a:cs typeface="Arial"/>
              </a:rPr>
              <a:t>Children</a:t>
            </a:r>
            <a:r>
              <a:rPr sz="1100" b="1" spc="-20" dirty="0">
                <a:solidFill>
                  <a:srgbClr val="FFFFFF"/>
                </a:solidFill>
                <a:latin typeface="Arial"/>
                <a:cs typeface="Arial"/>
              </a:rPr>
              <a:t> </a:t>
            </a:r>
            <a:r>
              <a:rPr sz="1100" b="1" dirty="0">
                <a:solidFill>
                  <a:srgbClr val="FFFFFF"/>
                </a:solidFill>
                <a:latin typeface="Arial"/>
                <a:cs typeface="Arial"/>
              </a:rPr>
              <a:t>and</a:t>
            </a:r>
            <a:r>
              <a:rPr sz="1100" b="1" spc="-15" dirty="0">
                <a:solidFill>
                  <a:srgbClr val="FFFFFF"/>
                </a:solidFill>
                <a:latin typeface="Arial"/>
                <a:cs typeface="Arial"/>
              </a:rPr>
              <a:t> </a:t>
            </a:r>
            <a:r>
              <a:rPr sz="1100" b="1" dirty="0">
                <a:solidFill>
                  <a:srgbClr val="FFFFFF"/>
                </a:solidFill>
                <a:latin typeface="Arial"/>
                <a:cs typeface="Arial"/>
              </a:rPr>
              <a:t>YP,</a:t>
            </a:r>
            <a:r>
              <a:rPr sz="1100" b="1" spc="-15" dirty="0">
                <a:solidFill>
                  <a:srgbClr val="FFFFFF"/>
                </a:solidFill>
                <a:latin typeface="Arial"/>
                <a:cs typeface="Arial"/>
              </a:rPr>
              <a:t> </a:t>
            </a:r>
            <a:r>
              <a:rPr sz="1100" b="1" dirty="0">
                <a:solidFill>
                  <a:srgbClr val="FFFFFF"/>
                </a:solidFill>
                <a:latin typeface="Arial"/>
                <a:cs typeface="Arial"/>
              </a:rPr>
              <a:t>Adult</a:t>
            </a:r>
            <a:r>
              <a:rPr sz="1100" b="1" spc="-10" dirty="0">
                <a:solidFill>
                  <a:srgbClr val="FFFFFF"/>
                </a:solidFill>
                <a:latin typeface="Arial"/>
                <a:cs typeface="Arial"/>
              </a:rPr>
              <a:t> </a:t>
            </a:r>
            <a:r>
              <a:rPr sz="1100" b="1" dirty="0">
                <a:solidFill>
                  <a:srgbClr val="FFFFFF"/>
                </a:solidFill>
                <a:latin typeface="Arial"/>
                <a:cs typeface="Arial"/>
              </a:rPr>
              <a:t>and</a:t>
            </a:r>
            <a:r>
              <a:rPr sz="1100" b="1" spc="-15" dirty="0">
                <a:solidFill>
                  <a:srgbClr val="FFFFFF"/>
                </a:solidFill>
                <a:latin typeface="Arial"/>
                <a:cs typeface="Arial"/>
              </a:rPr>
              <a:t> </a:t>
            </a:r>
            <a:r>
              <a:rPr sz="1100" b="1" dirty="0">
                <a:solidFill>
                  <a:srgbClr val="FFFFFF"/>
                </a:solidFill>
                <a:latin typeface="Arial"/>
                <a:cs typeface="Arial"/>
              </a:rPr>
              <a:t>Older</a:t>
            </a:r>
            <a:r>
              <a:rPr sz="1100" b="1" spc="-65" dirty="0">
                <a:solidFill>
                  <a:srgbClr val="FFFFFF"/>
                </a:solidFill>
                <a:latin typeface="Arial"/>
                <a:cs typeface="Arial"/>
              </a:rPr>
              <a:t> </a:t>
            </a:r>
            <a:r>
              <a:rPr sz="1100" b="1" spc="-20" dirty="0">
                <a:solidFill>
                  <a:srgbClr val="FFFFFF"/>
                </a:solidFill>
                <a:latin typeface="Arial"/>
                <a:cs typeface="Arial"/>
              </a:rPr>
              <a:t>Adult </a:t>
            </a:r>
            <a:r>
              <a:rPr sz="1100" b="1" dirty="0">
                <a:solidFill>
                  <a:srgbClr val="FFFFFF"/>
                </a:solidFill>
                <a:latin typeface="Arial"/>
                <a:cs typeface="Arial"/>
              </a:rPr>
              <a:t>leadership,</a:t>
            </a:r>
            <a:r>
              <a:rPr sz="1100" b="1" spc="-10" dirty="0">
                <a:solidFill>
                  <a:srgbClr val="FFFFFF"/>
                </a:solidFill>
                <a:latin typeface="Arial"/>
                <a:cs typeface="Arial"/>
              </a:rPr>
              <a:t> </a:t>
            </a:r>
            <a:r>
              <a:rPr sz="1100" b="1" dirty="0">
                <a:solidFill>
                  <a:srgbClr val="FFFFFF"/>
                </a:solidFill>
                <a:latin typeface="Arial"/>
                <a:cs typeface="Arial"/>
              </a:rPr>
              <a:t>each</a:t>
            </a:r>
            <a:r>
              <a:rPr sz="1100" b="1" spc="-10" dirty="0">
                <a:solidFill>
                  <a:srgbClr val="FFFFFF"/>
                </a:solidFill>
                <a:latin typeface="Arial"/>
                <a:cs typeface="Arial"/>
              </a:rPr>
              <a:t> </a:t>
            </a:r>
            <a:r>
              <a:rPr sz="1100" b="1" spc="-20" dirty="0">
                <a:solidFill>
                  <a:srgbClr val="FFFFFF"/>
                </a:solidFill>
                <a:latin typeface="Arial"/>
                <a:cs typeface="Arial"/>
              </a:rPr>
              <a:t>with:</a:t>
            </a:r>
            <a:endParaRPr sz="1100">
              <a:latin typeface="Arial"/>
              <a:cs typeface="Arial"/>
            </a:endParaRPr>
          </a:p>
          <a:p>
            <a:pPr marL="290195" marR="277495" indent="-5715" algn="ctr">
              <a:lnSpc>
                <a:spcPct val="96700"/>
              </a:lnSpc>
              <a:spcBef>
                <a:spcPts val="75"/>
              </a:spcBef>
            </a:pPr>
            <a:r>
              <a:rPr sz="1100" dirty="0">
                <a:solidFill>
                  <a:srgbClr val="FFFFFF"/>
                </a:solidFill>
                <a:latin typeface="Arial"/>
                <a:cs typeface="Arial"/>
              </a:rPr>
              <a:t>Associate</a:t>
            </a:r>
            <a:r>
              <a:rPr sz="1100" spc="-30" dirty="0">
                <a:solidFill>
                  <a:srgbClr val="FFFFFF"/>
                </a:solidFill>
                <a:latin typeface="Arial"/>
                <a:cs typeface="Arial"/>
              </a:rPr>
              <a:t> </a:t>
            </a:r>
            <a:r>
              <a:rPr sz="1100" spc="-10" dirty="0">
                <a:solidFill>
                  <a:srgbClr val="FFFFFF"/>
                </a:solidFill>
                <a:latin typeface="Arial"/>
                <a:cs typeface="Arial"/>
              </a:rPr>
              <a:t>Medical</a:t>
            </a:r>
            <a:r>
              <a:rPr sz="1100" spc="-25" dirty="0">
                <a:solidFill>
                  <a:srgbClr val="FFFFFF"/>
                </a:solidFill>
                <a:latin typeface="Arial"/>
                <a:cs typeface="Arial"/>
              </a:rPr>
              <a:t> </a:t>
            </a:r>
            <a:r>
              <a:rPr sz="1100" spc="-10" dirty="0">
                <a:solidFill>
                  <a:srgbClr val="FFFFFF"/>
                </a:solidFill>
                <a:latin typeface="Arial"/>
                <a:cs typeface="Arial"/>
              </a:rPr>
              <a:t>Director </a:t>
            </a:r>
            <a:r>
              <a:rPr sz="1100" dirty="0">
                <a:solidFill>
                  <a:srgbClr val="FFFFFF"/>
                </a:solidFill>
                <a:latin typeface="Arial"/>
                <a:cs typeface="Arial"/>
              </a:rPr>
              <a:t>Associate</a:t>
            </a:r>
            <a:r>
              <a:rPr sz="1100" spc="-40" dirty="0">
                <a:solidFill>
                  <a:srgbClr val="FFFFFF"/>
                </a:solidFill>
                <a:latin typeface="Arial"/>
                <a:cs typeface="Arial"/>
              </a:rPr>
              <a:t> </a:t>
            </a:r>
            <a:r>
              <a:rPr sz="1100" dirty="0">
                <a:solidFill>
                  <a:srgbClr val="FFFFFF"/>
                </a:solidFill>
                <a:latin typeface="Arial"/>
                <a:cs typeface="Arial"/>
              </a:rPr>
              <a:t>Director</a:t>
            </a:r>
            <a:r>
              <a:rPr sz="1100" spc="-15" dirty="0">
                <a:solidFill>
                  <a:srgbClr val="FFFFFF"/>
                </a:solidFill>
                <a:latin typeface="Arial"/>
                <a:cs typeface="Arial"/>
              </a:rPr>
              <a:t> </a:t>
            </a:r>
            <a:r>
              <a:rPr sz="1100" dirty="0">
                <a:solidFill>
                  <a:srgbClr val="FFFFFF"/>
                </a:solidFill>
                <a:latin typeface="Arial"/>
                <a:cs typeface="Arial"/>
              </a:rPr>
              <a:t>of</a:t>
            </a:r>
            <a:r>
              <a:rPr sz="1100" spc="-25" dirty="0">
                <a:solidFill>
                  <a:srgbClr val="FFFFFF"/>
                </a:solidFill>
                <a:latin typeface="Arial"/>
                <a:cs typeface="Arial"/>
              </a:rPr>
              <a:t> </a:t>
            </a:r>
            <a:r>
              <a:rPr sz="1100" spc="-10" dirty="0">
                <a:solidFill>
                  <a:srgbClr val="FFFFFF"/>
                </a:solidFill>
                <a:latin typeface="Arial"/>
                <a:cs typeface="Arial"/>
              </a:rPr>
              <a:t>Psychology </a:t>
            </a:r>
            <a:r>
              <a:rPr sz="1100" dirty="0">
                <a:solidFill>
                  <a:srgbClr val="FFFFFF"/>
                </a:solidFill>
                <a:latin typeface="Arial"/>
                <a:cs typeface="Arial"/>
              </a:rPr>
              <a:t>AHP</a:t>
            </a:r>
            <a:r>
              <a:rPr sz="1100" spc="-65" dirty="0">
                <a:solidFill>
                  <a:srgbClr val="FFFFFF"/>
                </a:solidFill>
                <a:latin typeface="Arial"/>
                <a:cs typeface="Arial"/>
              </a:rPr>
              <a:t> </a:t>
            </a:r>
            <a:r>
              <a:rPr sz="1100" spc="-20" dirty="0">
                <a:solidFill>
                  <a:srgbClr val="FFFFFF"/>
                </a:solidFill>
                <a:latin typeface="Arial"/>
                <a:cs typeface="Arial"/>
              </a:rPr>
              <a:t>Lead</a:t>
            </a:r>
            <a:endParaRPr sz="1100">
              <a:latin typeface="Arial"/>
              <a:cs typeface="Arial"/>
            </a:endParaRPr>
          </a:p>
        </p:txBody>
      </p:sp>
      <p:sp>
        <p:nvSpPr>
          <p:cNvPr id="16" name="object 16"/>
          <p:cNvSpPr/>
          <p:nvPr/>
        </p:nvSpPr>
        <p:spPr>
          <a:xfrm>
            <a:off x="6259813" y="2726119"/>
            <a:ext cx="2457450" cy="1562100"/>
          </a:xfrm>
          <a:custGeom>
            <a:avLst/>
            <a:gdLst/>
            <a:ahLst/>
            <a:cxnLst/>
            <a:rect l="l" t="t" r="r" b="b"/>
            <a:pathLst>
              <a:path w="2457450" h="1562100">
                <a:moveTo>
                  <a:pt x="2197100" y="0"/>
                </a:moveTo>
                <a:lnTo>
                  <a:pt x="260350" y="0"/>
                </a:lnTo>
                <a:lnTo>
                  <a:pt x="213557" y="4195"/>
                </a:lnTo>
                <a:lnTo>
                  <a:pt x="169514" y="16290"/>
                </a:lnTo>
                <a:lnTo>
                  <a:pt x="128956" y="35550"/>
                </a:lnTo>
                <a:lnTo>
                  <a:pt x="92619" y="61238"/>
                </a:lnTo>
                <a:lnTo>
                  <a:pt x="61238" y="92619"/>
                </a:lnTo>
                <a:lnTo>
                  <a:pt x="35550" y="128956"/>
                </a:lnTo>
                <a:lnTo>
                  <a:pt x="16290" y="169514"/>
                </a:lnTo>
                <a:lnTo>
                  <a:pt x="4195" y="213557"/>
                </a:lnTo>
                <a:lnTo>
                  <a:pt x="0" y="260350"/>
                </a:lnTo>
                <a:lnTo>
                  <a:pt x="0" y="1301750"/>
                </a:lnTo>
                <a:lnTo>
                  <a:pt x="4195" y="1348542"/>
                </a:lnTo>
                <a:lnTo>
                  <a:pt x="16290" y="1392585"/>
                </a:lnTo>
                <a:lnTo>
                  <a:pt x="35550" y="1433143"/>
                </a:lnTo>
                <a:lnTo>
                  <a:pt x="61238" y="1469480"/>
                </a:lnTo>
                <a:lnTo>
                  <a:pt x="92619" y="1500861"/>
                </a:lnTo>
                <a:lnTo>
                  <a:pt x="128956" y="1526549"/>
                </a:lnTo>
                <a:lnTo>
                  <a:pt x="169514" y="1545809"/>
                </a:lnTo>
                <a:lnTo>
                  <a:pt x="213557" y="1557904"/>
                </a:lnTo>
                <a:lnTo>
                  <a:pt x="260350" y="1562100"/>
                </a:lnTo>
                <a:lnTo>
                  <a:pt x="2197100" y="1562100"/>
                </a:lnTo>
                <a:lnTo>
                  <a:pt x="2243892" y="1557904"/>
                </a:lnTo>
                <a:lnTo>
                  <a:pt x="2287935" y="1545809"/>
                </a:lnTo>
                <a:lnTo>
                  <a:pt x="2328493" y="1526549"/>
                </a:lnTo>
                <a:lnTo>
                  <a:pt x="2364830" y="1500861"/>
                </a:lnTo>
                <a:lnTo>
                  <a:pt x="2396211" y="1469480"/>
                </a:lnTo>
                <a:lnTo>
                  <a:pt x="2421899" y="1433143"/>
                </a:lnTo>
                <a:lnTo>
                  <a:pt x="2441159" y="1392585"/>
                </a:lnTo>
                <a:lnTo>
                  <a:pt x="2453254" y="1348542"/>
                </a:lnTo>
                <a:lnTo>
                  <a:pt x="2457450" y="1301750"/>
                </a:lnTo>
                <a:lnTo>
                  <a:pt x="2457450" y="260350"/>
                </a:lnTo>
                <a:lnTo>
                  <a:pt x="2453254" y="213557"/>
                </a:lnTo>
                <a:lnTo>
                  <a:pt x="2441159" y="169514"/>
                </a:lnTo>
                <a:lnTo>
                  <a:pt x="2421899" y="128956"/>
                </a:lnTo>
                <a:lnTo>
                  <a:pt x="2396211" y="92619"/>
                </a:lnTo>
                <a:lnTo>
                  <a:pt x="2364830" y="61238"/>
                </a:lnTo>
                <a:lnTo>
                  <a:pt x="2328493" y="35550"/>
                </a:lnTo>
                <a:lnTo>
                  <a:pt x="2287935" y="16290"/>
                </a:lnTo>
                <a:lnTo>
                  <a:pt x="2243892" y="4195"/>
                </a:lnTo>
                <a:lnTo>
                  <a:pt x="2197100" y="0"/>
                </a:lnTo>
                <a:close/>
              </a:path>
            </a:pathLst>
          </a:custGeom>
          <a:solidFill>
            <a:srgbClr val="006AB4"/>
          </a:solidFill>
        </p:spPr>
        <p:txBody>
          <a:bodyPr wrap="square" lIns="0" tIns="0" rIns="0" bIns="0" rtlCol="0"/>
          <a:lstStyle/>
          <a:p>
            <a:endParaRPr/>
          </a:p>
        </p:txBody>
      </p:sp>
      <p:sp>
        <p:nvSpPr>
          <p:cNvPr id="17" name="object 17"/>
          <p:cNvSpPr txBox="1"/>
          <p:nvPr/>
        </p:nvSpPr>
        <p:spPr>
          <a:xfrm>
            <a:off x="7124429" y="2990278"/>
            <a:ext cx="733425" cy="208279"/>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FFFFFF"/>
                </a:solidFill>
                <a:latin typeface="Arial"/>
                <a:cs typeface="Arial"/>
              </a:rPr>
              <a:t>Specialist</a:t>
            </a:r>
            <a:endParaRPr sz="1200">
              <a:latin typeface="Arial"/>
              <a:cs typeface="Arial"/>
            </a:endParaRPr>
          </a:p>
        </p:txBody>
      </p:sp>
      <p:sp>
        <p:nvSpPr>
          <p:cNvPr id="18" name="object 18"/>
          <p:cNvSpPr txBox="1"/>
          <p:nvPr/>
        </p:nvSpPr>
        <p:spPr>
          <a:xfrm>
            <a:off x="6458821" y="3333242"/>
            <a:ext cx="2068195" cy="702945"/>
          </a:xfrm>
          <a:prstGeom prst="rect">
            <a:avLst/>
          </a:prstGeom>
        </p:spPr>
        <p:txBody>
          <a:bodyPr vert="horz" wrap="square" lIns="0" tIns="15240" rIns="0" bIns="0" rtlCol="0">
            <a:spAutoFit/>
          </a:bodyPr>
          <a:lstStyle/>
          <a:p>
            <a:pPr marL="12700" marR="5080" indent="1905" algn="ctr">
              <a:lnSpc>
                <a:spcPct val="100499"/>
              </a:lnSpc>
              <a:spcBef>
                <a:spcPts val="120"/>
              </a:spcBef>
            </a:pPr>
            <a:r>
              <a:rPr sz="1100" dirty="0">
                <a:solidFill>
                  <a:srgbClr val="FFFFFF"/>
                </a:solidFill>
                <a:latin typeface="Arial"/>
                <a:cs typeface="Arial"/>
              </a:rPr>
              <a:t>Associate</a:t>
            </a:r>
            <a:r>
              <a:rPr sz="1100" spc="-20" dirty="0">
                <a:solidFill>
                  <a:srgbClr val="FFFFFF"/>
                </a:solidFill>
                <a:latin typeface="Arial"/>
                <a:cs typeface="Arial"/>
              </a:rPr>
              <a:t> </a:t>
            </a:r>
            <a:r>
              <a:rPr sz="1100" spc="-10" dirty="0">
                <a:solidFill>
                  <a:srgbClr val="FFFFFF"/>
                </a:solidFill>
                <a:latin typeface="Arial"/>
                <a:cs typeface="Arial"/>
              </a:rPr>
              <a:t>Medical</a:t>
            </a:r>
            <a:r>
              <a:rPr sz="1100" spc="-20" dirty="0">
                <a:solidFill>
                  <a:srgbClr val="FFFFFF"/>
                </a:solidFill>
                <a:latin typeface="Arial"/>
                <a:cs typeface="Arial"/>
              </a:rPr>
              <a:t> </a:t>
            </a:r>
            <a:r>
              <a:rPr sz="1100" spc="-10" dirty="0">
                <a:solidFill>
                  <a:srgbClr val="FFFFFF"/>
                </a:solidFill>
                <a:latin typeface="Arial"/>
                <a:cs typeface="Arial"/>
              </a:rPr>
              <a:t>Director </a:t>
            </a:r>
            <a:r>
              <a:rPr sz="1100" dirty="0">
                <a:solidFill>
                  <a:srgbClr val="FFFFFF"/>
                </a:solidFill>
                <a:latin typeface="Arial"/>
                <a:cs typeface="Arial"/>
              </a:rPr>
              <a:t>Associate</a:t>
            </a:r>
            <a:r>
              <a:rPr sz="1100" spc="-55" dirty="0">
                <a:solidFill>
                  <a:srgbClr val="FFFFFF"/>
                </a:solidFill>
                <a:latin typeface="Arial"/>
                <a:cs typeface="Arial"/>
              </a:rPr>
              <a:t> </a:t>
            </a:r>
            <a:r>
              <a:rPr sz="1100" dirty="0">
                <a:solidFill>
                  <a:srgbClr val="FFFFFF"/>
                </a:solidFill>
                <a:latin typeface="Arial"/>
                <a:cs typeface="Arial"/>
              </a:rPr>
              <a:t>Director</a:t>
            </a:r>
            <a:r>
              <a:rPr sz="1100" spc="-30" dirty="0">
                <a:solidFill>
                  <a:srgbClr val="FFFFFF"/>
                </a:solidFill>
                <a:latin typeface="Arial"/>
                <a:cs typeface="Arial"/>
              </a:rPr>
              <a:t> </a:t>
            </a:r>
            <a:r>
              <a:rPr sz="1100" dirty="0">
                <a:solidFill>
                  <a:srgbClr val="FFFFFF"/>
                </a:solidFill>
                <a:latin typeface="Arial"/>
                <a:cs typeface="Arial"/>
              </a:rPr>
              <a:t>of</a:t>
            </a:r>
            <a:r>
              <a:rPr sz="1100" spc="-40" dirty="0">
                <a:solidFill>
                  <a:srgbClr val="FFFFFF"/>
                </a:solidFill>
                <a:latin typeface="Arial"/>
                <a:cs typeface="Arial"/>
              </a:rPr>
              <a:t> </a:t>
            </a:r>
            <a:r>
              <a:rPr sz="1100" spc="-10" dirty="0">
                <a:solidFill>
                  <a:srgbClr val="FFFFFF"/>
                </a:solidFill>
                <a:latin typeface="Arial"/>
                <a:cs typeface="Arial"/>
              </a:rPr>
              <a:t>Operations </a:t>
            </a:r>
            <a:r>
              <a:rPr sz="1100" dirty="0">
                <a:solidFill>
                  <a:srgbClr val="FFFFFF"/>
                </a:solidFill>
                <a:latin typeface="Arial"/>
                <a:cs typeface="Arial"/>
              </a:rPr>
              <a:t>Associate</a:t>
            </a:r>
            <a:r>
              <a:rPr sz="1100" spc="-55" dirty="0">
                <a:solidFill>
                  <a:srgbClr val="FFFFFF"/>
                </a:solidFill>
                <a:latin typeface="Arial"/>
                <a:cs typeface="Arial"/>
              </a:rPr>
              <a:t> </a:t>
            </a:r>
            <a:r>
              <a:rPr sz="1100" dirty="0">
                <a:solidFill>
                  <a:srgbClr val="FFFFFF"/>
                </a:solidFill>
                <a:latin typeface="Arial"/>
                <a:cs typeface="Arial"/>
              </a:rPr>
              <a:t>Director</a:t>
            </a:r>
            <a:r>
              <a:rPr sz="1100" spc="-30" dirty="0">
                <a:solidFill>
                  <a:srgbClr val="FFFFFF"/>
                </a:solidFill>
                <a:latin typeface="Arial"/>
                <a:cs typeface="Arial"/>
              </a:rPr>
              <a:t> </a:t>
            </a:r>
            <a:r>
              <a:rPr sz="1100" dirty="0">
                <a:solidFill>
                  <a:srgbClr val="FFFFFF"/>
                </a:solidFill>
                <a:latin typeface="Arial"/>
                <a:cs typeface="Arial"/>
              </a:rPr>
              <a:t>of</a:t>
            </a:r>
            <a:r>
              <a:rPr sz="1100" spc="-40" dirty="0">
                <a:solidFill>
                  <a:srgbClr val="FFFFFF"/>
                </a:solidFill>
                <a:latin typeface="Arial"/>
                <a:cs typeface="Arial"/>
              </a:rPr>
              <a:t> </a:t>
            </a:r>
            <a:r>
              <a:rPr sz="1100" spc="-10" dirty="0">
                <a:solidFill>
                  <a:srgbClr val="FFFFFF"/>
                </a:solidFill>
                <a:latin typeface="Arial"/>
                <a:cs typeface="Arial"/>
              </a:rPr>
              <a:t>Psychology </a:t>
            </a:r>
            <a:r>
              <a:rPr sz="1100" dirty="0">
                <a:solidFill>
                  <a:srgbClr val="FFFFFF"/>
                </a:solidFill>
                <a:latin typeface="Arial"/>
                <a:cs typeface="Arial"/>
              </a:rPr>
              <a:t>AHP</a:t>
            </a:r>
            <a:r>
              <a:rPr sz="1100" spc="-65" dirty="0">
                <a:solidFill>
                  <a:srgbClr val="FFFFFF"/>
                </a:solidFill>
                <a:latin typeface="Arial"/>
                <a:cs typeface="Arial"/>
              </a:rPr>
              <a:t> </a:t>
            </a:r>
            <a:r>
              <a:rPr sz="1100" spc="-20" dirty="0">
                <a:solidFill>
                  <a:srgbClr val="FFFFFF"/>
                </a:solidFill>
                <a:latin typeface="Arial"/>
                <a:cs typeface="Arial"/>
              </a:rPr>
              <a:t>Lead</a:t>
            </a:r>
            <a:endParaRPr sz="1100">
              <a:latin typeface="Arial"/>
              <a:cs typeface="Arial"/>
            </a:endParaRPr>
          </a:p>
        </p:txBody>
      </p:sp>
      <p:grpSp>
        <p:nvGrpSpPr>
          <p:cNvPr id="19" name="object 19"/>
          <p:cNvGrpSpPr/>
          <p:nvPr/>
        </p:nvGrpSpPr>
        <p:grpSpPr>
          <a:xfrm>
            <a:off x="535288" y="1630744"/>
            <a:ext cx="8181975" cy="3886200"/>
            <a:chOff x="1219200" y="1924050"/>
            <a:chExt cx="8181975" cy="3886200"/>
          </a:xfrm>
        </p:grpSpPr>
        <p:sp>
          <p:nvSpPr>
            <p:cNvPr id="20" name="object 20"/>
            <p:cNvSpPr/>
            <p:nvPr/>
          </p:nvSpPr>
          <p:spPr>
            <a:xfrm>
              <a:off x="1247775" y="4657725"/>
              <a:ext cx="8153400" cy="1152525"/>
            </a:xfrm>
            <a:custGeom>
              <a:avLst/>
              <a:gdLst/>
              <a:ahLst/>
              <a:cxnLst/>
              <a:rect l="l" t="t" r="r" b="b"/>
              <a:pathLst>
                <a:path w="8153400" h="1152525">
                  <a:moveTo>
                    <a:pt x="7961249" y="0"/>
                  </a:moveTo>
                  <a:lnTo>
                    <a:pt x="192150" y="0"/>
                  </a:lnTo>
                  <a:lnTo>
                    <a:pt x="148076" y="5072"/>
                  </a:lnTo>
                  <a:lnTo>
                    <a:pt x="107626" y="19521"/>
                  </a:lnTo>
                  <a:lnTo>
                    <a:pt x="71949" y="42197"/>
                  </a:lnTo>
                  <a:lnTo>
                    <a:pt x="42197" y="71949"/>
                  </a:lnTo>
                  <a:lnTo>
                    <a:pt x="19521" y="107626"/>
                  </a:lnTo>
                  <a:lnTo>
                    <a:pt x="5072" y="148076"/>
                  </a:lnTo>
                  <a:lnTo>
                    <a:pt x="0" y="192150"/>
                  </a:lnTo>
                  <a:lnTo>
                    <a:pt x="0" y="960437"/>
                  </a:lnTo>
                  <a:lnTo>
                    <a:pt x="5072" y="1004480"/>
                  </a:lnTo>
                  <a:lnTo>
                    <a:pt x="19521" y="1044911"/>
                  </a:lnTo>
                  <a:lnTo>
                    <a:pt x="42197" y="1080576"/>
                  </a:lnTo>
                  <a:lnTo>
                    <a:pt x="71949" y="1110324"/>
                  </a:lnTo>
                  <a:lnTo>
                    <a:pt x="107626" y="1133000"/>
                  </a:lnTo>
                  <a:lnTo>
                    <a:pt x="148076" y="1147451"/>
                  </a:lnTo>
                  <a:lnTo>
                    <a:pt x="192150" y="1152525"/>
                  </a:lnTo>
                  <a:lnTo>
                    <a:pt x="7961249" y="1152525"/>
                  </a:lnTo>
                  <a:lnTo>
                    <a:pt x="8005323" y="1147451"/>
                  </a:lnTo>
                  <a:lnTo>
                    <a:pt x="8045773" y="1133000"/>
                  </a:lnTo>
                  <a:lnTo>
                    <a:pt x="8081450" y="1110324"/>
                  </a:lnTo>
                  <a:lnTo>
                    <a:pt x="8111202" y="1080576"/>
                  </a:lnTo>
                  <a:lnTo>
                    <a:pt x="8133878" y="1044911"/>
                  </a:lnTo>
                  <a:lnTo>
                    <a:pt x="8148327" y="1004480"/>
                  </a:lnTo>
                  <a:lnTo>
                    <a:pt x="8153400" y="960437"/>
                  </a:lnTo>
                  <a:lnTo>
                    <a:pt x="8153400" y="192150"/>
                  </a:lnTo>
                  <a:lnTo>
                    <a:pt x="8148327" y="148076"/>
                  </a:lnTo>
                  <a:lnTo>
                    <a:pt x="8133878" y="107626"/>
                  </a:lnTo>
                  <a:lnTo>
                    <a:pt x="8111202" y="71949"/>
                  </a:lnTo>
                  <a:lnTo>
                    <a:pt x="8081450" y="42197"/>
                  </a:lnTo>
                  <a:lnTo>
                    <a:pt x="8045773" y="19521"/>
                  </a:lnTo>
                  <a:lnTo>
                    <a:pt x="8005323" y="5072"/>
                  </a:lnTo>
                  <a:lnTo>
                    <a:pt x="7961249" y="0"/>
                  </a:lnTo>
                  <a:close/>
                </a:path>
              </a:pathLst>
            </a:custGeom>
            <a:solidFill>
              <a:srgbClr val="B6007A"/>
            </a:solidFill>
          </p:spPr>
          <p:txBody>
            <a:bodyPr wrap="square" lIns="0" tIns="0" rIns="0" bIns="0" rtlCol="0"/>
            <a:lstStyle/>
            <a:p>
              <a:endParaRPr/>
            </a:p>
          </p:txBody>
        </p:sp>
        <p:sp>
          <p:nvSpPr>
            <p:cNvPr id="21" name="object 21"/>
            <p:cNvSpPr/>
            <p:nvPr/>
          </p:nvSpPr>
          <p:spPr>
            <a:xfrm>
              <a:off x="3605148" y="2443226"/>
              <a:ext cx="488950" cy="76200"/>
            </a:xfrm>
            <a:custGeom>
              <a:avLst/>
              <a:gdLst/>
              <a:ahLst/>
              <a:cxnLst/>
              <a:rect l="l" t="t" r="r" b="b"/>
              <a:pathLst>
                <a:path w="488950" h="76200">
                  <a:moveTo>
                    <a:pt x="412368" y="0"/>
                  </a:moveTo>
                  <a:lnTo>
                    <a:pt x="412368" y="76200"/>
                  </a:lnTo>
                  <a:lnTo>
                    <a:pt x="482218" y="41275"/>
                  </a:lnTo>
                  <a:lnTo>
                    <a:pt x="425068" y="41275"/>
                  </a:lnTo>
                  <a:lnTo>
                    <a:pt x="425068" y="34925"/>
                  </a:lnTo>
                  <a:lnTo>
                    <a:pt x="482218" y="34925"/>
                  </a:lnTo>
                  <a:lnTo>
                    <a:pt x="412368" y="0"/>
                  </a:lnTo>
                  <a:close/>
                </a:path>
                <a:path w="488950" h="76200">
                  <a:moveTo>
                    <a:pt x="412368" y="34925"/>
                  </a:moveTo>
                  <a:lnTo>
                    <a:pt x="0" y="34925"/>
                  </a:lnTo>
                  <a:lnTo>
                    <a:pt x="0" y="41275"/>
                  </a:lnTo>
                  <a:lnTo>
                    <a:pt x="412368" y="41275"/>
                  </a:lnTo>
                  <a:lnTo>
                    <a:pt x="412368" y="34925"/>
                  </a:lnTo>
                  <a:close/>
                </a:path>
                <a:path w="488950" h="76200">
                  <a:moveTo>
                    <a:pt x="482218" y="34925"/>
                  </a:moveTo>
                  <a:lnTo>
                    <a:pt x="425068" y="34925"/>
                  </a:lnTo>
                  <a:lnTo>
                    <a:pt x="425068" y="41275"/>
                  </a:lnTo>
                  <a:lnTo>
                    <a:pt x="482218" y="41275"/>
                  </a:lnTo>
                  <a:lnTo>
                    <a:pt x="488568" y="38100"/>
                  </a:lnTo>
                  <a:lnTo>
                    <a:pt x="482218" y="34925"/>
                  </a:lnTo>
                  <a:close/>
                </a:path>
              </a:pathLst>
            </a:custGeom>
            <a:solidFill>
              <a:srgbClr val="4471C4"/>
            </a:solidFill>
          </p:spPr>
          <p:txBody>
            <a:bodyPr wrap="square" lIns="0" tIns="0" rIns="0" bIns="0" rtlCol="0"/>
            <a:lstStyle/>
            <a:p>
              <a:endParaRPr/>
            </a:p>
          </p:txBody>
        </p:sp>
        <p:sp>
          <p:nvSpPr>
            <p:cNvPr id="22" name="object 22"/>
            <p:cNvSpPr/>
            <p:nvPr/>
          </p:nvSpPr>
          <p:spPr>
            <a:xfrm>
              <a:off x="1228725" y="1933575"/>
              <a:ext cx="2371725" cy="1019175"/>
            </a:xfrm>
            <a:custGeom>
              <a:avLst/>
              <a:gdLst/>
              <a:ahLst/>
              <a:cxnLst/>
              <a:rect l="l" t="t" r="r" b="b"/>
              <a:pathLst>
                <a:path w="2371725" h="1019175">
                  <a:moveTo>
                    <a:pt x="2201799" y="0"/>
                  </a:moveTo>
                  <a:lnTo>
                    <a:pt x="169925" y="0"/>
                  </a:lnTo>
                  <a:lnTo>
                    <a:pt x="124751" y="6069"/>
                  </a:lnTo>
                  <a:lnTo>
                    <a:pt x="84158" y="23198"/>
                  </a:lnTo>
                  <a:lnTo>
                    <a:pt x="49768" y="49768"/>
                  </a:lnTo>
                  <a:lnTo>
                    <a:pt x="23198" y="84158"/>
                  </a:lnTo>
                  <a:lnTo>
                    <a:pt x="6069" y="124751"/>
                  </a:lnTo>
                  <a:lnTo>
                    <a:pt x="0" y="169925"/>
                  </a:lnTo>
                  <a:lnTo>
                    <a:pt x="0" y="849249"/>
                  </a:lnTo>
                  <a:lnTo>
                    <a:pt x="6069" y="894423"/>
                  </a:lnTo>
                  <a:lnTo>
                    <a:pt x="23198" y="935016"/>
                  </a:lnTo>
                  <a:lnTo>
                    <a:pt x="49768" y="969406"/>
                  </a:lnTo>
                  <a:lnTo>
                    <a:pt x="84158" y="995976"/>
                  </a:lnTo>
                  <a:lnTo>
                    <a:pt x="124751" y="1013105"/>
                  </a:lnTo>
                  <a:lnTo>
                    <a:pt x="169925" y="1019175"/>
                  </a:lnTo>
                  <a:lnTo>
                    <a:pt x="2201799" y="1019175"/>
                  </a:lnTo>
                  <a:lnTo>
                    <a:pt x="2246973" y="1013105"/>
                  </a:lnTo>
                  <a:lnTo>
                    <a:pt x="2287566" y="995976"/>
                  </a:lnTo>
                  <a:lnTo>
                    <a:pt x="2321956" y="969406"/>
                  </a:lnTo>
                  <a:lnTo>
                    <a:pt x="2348526" y="935016"/>
                  </a:lnTo>
                  <a:lnTo>
                    <a:pt x="2365655" y="894423"/>
                  </a:lnTo>
                  <a:lnTo>
                    <a:pt x="2371725" y="849249"/>
                  </a:lnTo>
                  <a:lnTo>
                    <a:pt x="2371725" y="169925"/>
                  </a:lnTo>
                  <a:lnTo>
                    <a:pt x="2365655" y="124751"/>
                  </a:lnTo>
                  <a:lnTo>
                    <a:pt x="2348526" y="84158"/>
                  </a:lnTo>
                  <a:lnTo>
                    <a:pt x="2321956" y="49768"/>
                  </a:lnTo>
                  <a:lnTo>
                    <a:pt x="2287566" y="23198"/>
                  </a:lnTo>
                  <a:lnTo>
                    <a:pt x="2246973" y="6069"/>
                  </a:lnTo>
                  <a:lnTo>
                    <a:pt x="2201799" y="0"/>
                  </a:lnTo>
                  <a:close/>
                </a:path>
              </a:pathLst>
            </a:custGeom>
            <a:solidFill>
              <a:srgbClr val="FFFFFF"/>
            </a:solidFill>
          </p:spPr>
          <p:txBody>
            <a:bodyPr wrap="square" lIns="0" tIns="0" rIns="0" bIns="0" rtlCol="0"/>
            <a:lstStyle/>
            <a:p>
              <a:endParaRPr/>
            </a:p>
          </p:txBody>
        </p:sp>
        <p:sp>
          <p:nvSpPr>
            <p:cNvPr id="23" name="object 23"/>
            <p:cNvSpPr/>
            <p:nvPr/>
          </p:nvSpPr>
          <p:spPr>
            <a:xfrm>
              <a:off x="1228725" y="1933575"/>
              <a:ext cx="2371725" cy="1019175"/>
            </a:xfrm>
            <a:custGeom>
              <a:avLst/>
              <a:gdLst/>
              <a:ahLst/>
              <a:cxnLst/>
              <a:rect l="l" t="t" r="r" b="b"/>
              <a:pathLst>
                <a:path w="2371725" h="1019175">
                  <a:moveTo>
                    <a:pt x="0" y="169925"/>
                  </a:moveTo>
                  <a:lnTo>
                    <a:pt x="6069" y="124751"/>
                  </a:lnTo>
                  <a:lnTo>
                    <a:pt x="23198" y="84158"/>
                  </a:lnTo>
                  <a:lnTo>
                    <a:pt x="49768" y="49768"/>
                  </a:lnTo>
                  <a:lnTo>
                    <a:pt x="84158" y="23198"/>
                  </a:lnTo>
                  <a:lnTo>
                    <a:pt x="124751" y="6069"/>
                  </a:lnTo>
                  <a:lnTo>
                    <a:pt x="169925" y="0"/>
                  </a:lnTo>
                  <a:lnTo>
                    <a:pt x="2201799" y="0"/>
                  </a:lnTo>
                  <a:lnTo>
                    <a:pt x="2246973" y="6069"/>
                  </a:lnTo>
                  <a:lnTo>
                    <a:pt x="2287566" y="23198"/>
                  </a:lnTo>
                  <a:lnTo>
                    <a:pt x="2321956" y="49768"/>
                  </a:lnTo>
                  <a:lnTo>
                    <a:pt x="2348526" y="84158"/>
                  </a:lnTo>
                  <a:lnTo>
                    <a:pt x="2365655" y="124751"/>
                  </a:lnTo>
                  <a:lnTo>
                    <a:pt x="2371725" y="169925"/>
                  </a:lnTo>
                  <a:lnTo>
                    <a:pt x="2371725" y="849249"/>
                  </a:lnTo>
                  <a:lnTo>
                    <a:pt x="2365655" y="894423"/>
                  </a:lnTo>
                  <a:lnTo>
                    <a:pt x="2348526" y="935016"/>
                  </a:lnTo>
                  <a:lnTo>
                    <a:pt x="2321956" y="969406"/>
                  </a:lnTo>
                  <a:lnTo>
                    <a:pt x="2287566" y="995976"/>
                  </a:lnTo>
                  <a:lnTo>
                    <a:pt x="2246973" y="1013105"/>
                  </a:lnTo>
                  <a:lnTo>
                    <a:pt x="2201799" y="1019175"/>
                  </a:lnTo>
                  <a:lnTo>
                    <a:pt x="169925" y="1019175"/>
                  </a:lnTo>
                  <a:lnTo>
                    <a:pt x="124751" y="1013105"/>
                  </a:lnTo>
                  <a:lnTo>
                    <a:pt x="84158" y="995976"/>
                  </a:lnTo>
                  <a:lnTo>
                    <a:pt x="49768" y="969406"/>
                  </a:lnTo>
                  <a:lnTo>
                    <a:pt x="23198" y="935016"/>
                  </a:lnTo>
                  <a:lnTo>
                    <a:pt x="6069" y="894423"/>
                  </a:lnTo>
                  <a:lnTo>
                    <a:pt x="0" y="849249"/>
                  </a:lnTo>
                  <a:lnTo>
                    <a:pt x="0" y="169925"/>
                  </a:lnTo>
                  <a:close/>
                </a:path>
              </a:pathLst>
            </a:custGeom>
            <a:ln w="19050">
              <a:solidFill>
                <a:srgbClr val="4471C4"/>
              </a:solidFill>
            </a:ln>
          </p:spPr>
          <p:txBody>
            <a:bodyPr wrap="square" lIns="0" tIns="0" rIns="0" bIns="0" rtlCol="0"/>
            <a:lstStyle/>
            <a:p>
              <a:endParaRPr/>
            </a:p>
          </p:txBody>
        </p:sp>
      </p:grpSp>
      <p:sp>
        <p:nvSpPr>
          <p:cNvPr id="24" name="object 24"/>
          <p:cNvSpPr txBox="1"/>
          <p:nvPr/>
        </p:nvSpPr>
        <p:spPr>
          <a:xfrm>
            <a:off x="852788" y="1672019"/>
            <a:ext cx="1762125" cy="942975"/>
          </a:xfrm>
          <a:prstGeom prst="rect">
            <a:avLst/>
          </a:prstGeom>
        </p:spPr>
        <p:txBody>
          <a:bodyPr vert="horz" wrap="square" lIns="0" tIns="10795" rIns="0" bIns="0" rtlCol="0">
            <a:spAutoFit/>
          </a:bodyPr>
          <a:lstStyle/>
          <a:p>
            <a:pPr marL="17780" marR="15875" algn="ctr">
              <a:lnSpc>
                <a:spcPct val="100800"/>
              </a:lnSpc>
              <a:spcBef>
                <a:spcPts val="85"/>
              </a:spcBef>
            </a:pPr>
            <a:r>
              <a:rPr sz="1200" b="1" dirty="0">
                <a:latin typeface="Arial"/>
                <a:cs typeface="Arial"/>
              </a:rPr>
              <a:t>Professional</a:t>
            </a:r>
            <a:r>
              <a:rPr sz="1200" b="1" spc="-35" dirty="0">
                <a:latin typeface="Arial"/>
                <a:cs typeface="Arial"/>
              </a:rPr>
              <a:t> </a:t>
            </a:r>
            <a:r>
              <a:rPr sz="1200" b="1" spc="-10" dirty="0">
                <a:latin typeface="Arial"/>
                <a:cs typeface="Arial"/>
              </a:rPr>
              <a:t>leadership </a:t>
            </a:r>
            <a:r>
              <a:rPr sz="1200" dirty="0">
                <a:latin typeface="Arial"/>
                <a:cs typeface="Arial"/>
              </a:rPr>
              <a:t>Director</a:t>
            </a:r>
            <a:r>
              <a:rPr sz="1200" spc="-75" dirty="0">
                <a:latin typeface="Arial"/>
                <a:cs typeface="Arial"/>
              </a:rPr>
              <a:t> </a:t>
            </a:r>
            <a:r>
              <a:rPr sz="1200" dirty="0">
                <a:latin typeface="Arial"/>
                <a:cs typeface="Arial"/>
              </a:rPr>
              <a:t>of</a:t>
            </a:r>
            <a:r>
              <a:rPr sz="1200" spc="-10" dirty="0">
                <a:latin typeface="Arial"/>
                <a:cs typeface="Arial"/>
              </a:rPr>
              <a:t> Psychology, </a:t>
            </a:r>
            <a:r>
              <a:rPr sz="1200" dirty="0">
                <a:latin typeface="Arial"/>
                <a:cs typeface="Arial"/>
              </a:rPr>
              <a:t>Principal</a:t>
            </a:r>
            <a:r>
              <a:rPr sz="1200" spc="-15" dirty="0">
                <a:latin typeface="Arial"/>
                <a:cs typeface="Arial"/>
              </a:rPr>
              <a:t> </a:t>
            </a:r>
            <a:r>
              <a:rPr sz="1200" spc="-10" dirty="0">
                <a:latin typeface="Arial"/>
                <a:cs typeface="Arial"/>
              </a:rPr>
              <a:t>Pharmacist, </a:t>
            </a:r>
            <a:r>
              <a:rPr sz="1200" dirty="0">
                <a:latin typeface="Arial"/>
                <a:cs typeface="Arial"/>
              </a:rPr>
              <a:t>Principal</a:t>
            </a:r>
            <a:r>
              <a:rPr sz="1200" spc="-30" dirty="0">
                <a:latin typeface="Arial"/>
                <a:cs typeface="Arial"/>
              </a:rPr>
              <a:t> </a:t>
            </a:r>
            <a:r>
              <a:rPr sz="1200" spc="-20" dirty="0">
                <a:latin typeface="Arial"/>
                <a:cs typeface="Arial"/>
              </a:rPr>
              <a:t>AHP,</a:t>
            </a:r>
            <a:endParaRPr sz="1200">
              <a:latin typeface="Arial"/>
              <a:cs typeface="Arial"/>
            </a:endParaRPr>
          </a:p>
          <a:p>
            <a:pPr algn="ctr">
              <a:lnSpc>
                <a:spcPts val="1430"/>
              </a:lnSpc>
            </a:pPr>
            <a:r>
              <a:rPr sz="1200" dirty="0">
                <a:latin typeface="Arial"/>
                <a:cs typeface="Arial"/>
              </a:rPr>
              <a:t>Patient</a:t>
            </a:r>
            <a:r>
              <a:rPr sz="1200" spc="-55" dirty="0">
                <a:latin typeface="Arial"/>
                <a:cs typeface="Arial"/>
              </a:rPr>
              <a:t> </a:t>
            </a:r>
            <a:r>
              <a:rPr sz="1200" dirty="0">
                <a:latin typeface="Arial"/>
                <a:cs typeface="Arial"/>
              </a:rPr>
              <a:t>Participation</a:t>
            </a:r>
            <a:r>
              <a:rPr sz="1200" spc="-45" dirty="0">
                <a:latin typeface="Arial"/>
                <a:cs typeface="Arial"/>
              </a:rPr>
              <a:t> </a:t>
            </a:r>
            <a:r>
              <a:rPr sz="1200" spc="-20" dirty="0">
                <a:latin typeface="Arial"/>
                <a:cs typeface="Arial"/>
              </a:rPr>
              <a:t>Lead</a:t>
            </a:r>
            <a:endParaRPr sz="1200">
              <a:latin typeface="Arial"/>
              <a:cs typeface="Arial"/>
            </a:endParaRPr>
          </a:p>
        </p:txBody>
      </p:sp>
      <p:grpSp>
        <p:nvGrpSpPr>
          <p:cNvPr id="25" name="object 25"/>
          <p:cNvGrpSpPr/>
          <p:nvPr/>
        </p:nvGrpSpPr>
        <p:grpSpPr>
          <a:xfrm>
            <a:off x="6250288" y="1630744"/>
            <a:ext cx="2466975" cy="1038225"/>
            <a:chOff x="6934200" y="1924050"/>
            <a:chExt cx="2466975" cy="1038225"/>
          </a:xfrm>
        </p:grpSpPr>
        <p:sp>
          <p:nvSpPr>
            <p:cNvPr id="26" name="object 26"/>
            <p:cNvSpPr/>
            <p:nvPr/>
          </p:nvSpPr>
          <p:spPr>
            <a:xfrm>
              <a:off x="6943725" y="1933575"/>
              <a:ext cx="2447925" cy="1019175"/>
            </a:xfrm>
            <a:custGeom>
              <a:avLst/>
              <a:gdLst/>
              <a:ahLst/>
              <a:cxnLst/>
              <a:rect l="l" t="t" r="r" b="b"/>
              <a:pathLst>
                <a:path w="2447925" h="1019175">
                  <a:moveTo>
                    <a:pt x="2277999" y="0"/>
                  </a:moveTo>
                  <a:lnTo>
                    <a:pt x="169925" y="0"/>
                  </a:lnTo>
                  <a:lnTo>
                    <a:pt x="124751" y="6069"/>
                  </a:lnTo>
                  <a:lnTo>
                    <a:pt x="84158" y="23198"/>
                  </a:lnTo>
                  <a:lnTo>
                    <a:pt x="49768" y="49768"/>
                  </a:lnTo>
                  <a:lnTo>
                    <a:pt x="23198" y="84158"/>
                  </a:lnTo>
                  <a:lnTo>
                    <a:pt x="6069" y="124751"/>
                  </a:lnTo>
                  <a:lnTo>
                    <a:pt x="0" y="169925"/>
                  </a:lnTo>
                  <a:lnTo>
                    <a:pt x="0" y="849249"/>
                  </a:lnTo>
                  <a:lnTo>
                    <a:pt x="6069" y="894423"/>
                  </a:lnTo>
                  <a:lnTo>
                    <a:pt x="23198" y="935016"/>
                  </a:lnTo>
                  <a:lnTo>
                    <a:pt x="49768" y="969406"/>
                  </a:lnTo>
                  <a:lnTo>
                    <a:pt x="84158" y="995976"/>
                  </a:lnTo>
                  <a:lnTo>
                    <a:pt x="124751" y="1013105"/>
                  </a:lnTo>
                  <a:lnTo>
                    <a:pt x="169925" y="1019175"/>
                  </a:lnTo>
                  <a:lnTo>
                    <a:pt x="2277999" y="1019175"/>
                  </a:lnTo>
                  <a:lnTo>
                    <a:pt x="2323173" y="1013105"/>
                  </a:lnTo>
                  <a:lnTo>
                    <a:pt x="2363766" y="995976"/>
                  </a:lnTo>
                  <a:lnTo>
                    <a:pt x="2398156" y="969406"/>
                  </a:lnTo>
                  <a:lnTo>
                    <a:pt x="2424726" y="935016"/>
                  </a:lnTo>
                  <a:lnTo>
                    <a:pt x="2441855" y="894423"/>
                  </a:lnTo>
                  <a:lnTo>
                    <a:pt x="2447925" y="849249"/>
                  </a:lnTo>
                  <a:lnTo>
                    <a:pt x="2447925" y="169925"/>
                  </a:lnTo>
                  <a:lnTo>
                    <a:pt x="2441855" y="124751"/>
                  </a:lnTo>
                  <a:lnTo>
                    <a:pt x="2424726" y="84158"/>
                  </a:lnTo>
                  <a:lnTo>
                    <a:pt x="2398156" y="49768"/>
                  </a:lnTo>
                  <a:lnTo>
                    <a:pt x="2363766" y="23198"/>
                  </a:lnTo>
                  <a:lnTo>
                    <a:pt x="2323173" y="6069"/>
                  </a:lnTo>
                  <a:lnTo>
                    <a:pt x="2277999" y="0"/>
                  </a:lnTo>
                  <a:close/>
                </a:path>
              </a:pathLst>
            </a:custGeom>
            <a:solidFill>
              <a:srgbClr val="FFFFFF"/>
            </a:solidFill>
          </p:spPr>
          <p:txBody>
            <a:bodyPr wrap="square" lIns="0" tIns="0" rIns="0" bIns="0" rtlCol="0"/>
            <a:lstStyle/>
            <a:p>
              <a:endParaRPr/>
            </a:p>
          </p:txBody>
        </p:sp>
        <p:sp>
          <p:nvSpPr>
            <p:cNvPr id="27" name="object 27"/>
            <p:cNvSpPr/>
            <p:nvPr/>
          </p:nvSpPr>
          <p:spPr>
            <a:xfrm>
              <a:off x="6943725" y="1933575"/>
              <a:ext cx="2447925" cy="1019175"/>
            </a:xfrm>
            <a:custGeom>
              <a:avLst/>
              <a:gdLst/>
              <a:ahLst/>
              <a:cxnLst/>
              <a:rect l="l" t="t" r="r" b="b"/>
              <a:pathLst>
                <a:path w="2447925" h="1019175">
                  <a:moveTo>
                    <a:pt x="0" y="169925"/>
                  </a:moveTo>
                  <a:lnTo>
                    <a:pt x="6069" y="124751"/>
                  </a:lnTo>
                  <a:lnTo>
                    <a:pt x="23198" y="84158"/>
                  </a:lnTo>
                  <a:lnTo>
                    <a:pt x="49768" y="49768"/>
                  </a:lnTo>
                  <a:lnTo>
                    <a:pt x="84158" y="23198"/>
                  </a:lnTo>
                  <a:lnTo>
                    <a:pt x="124751" y="6069"/>
                  </a:lnTo>
                  <a:lnTo>
                    <a:pt x="169925" y="0"/>
                  </a:lnTo>
                  <a:lnTo>
                    <a:pt x="2277999" y="0"/>
                  </a:lnTo>
                  <a:lnTo>
                    <a:pt x="2323173" y="6069"/>
                  </a:lnTo>
                  <a:lnTo>
                    <a:pt x="2363766" y="23198"/>
                  </a:lnTo>
                  <a:lnTo>
                    <a:pt x="2398156" y="49768"/>
                  </a:lnTo>
                  <a:lnTo>
                    <a:pt x="2424726" y="84158"/>
                  </a:lnTo>
                  <a:lnTo>
                    <a:pt x="2441855" y="124751"/>
                  </a:lnTo>
                  <a:lnTo>
                    <a:pt x="2447925" y="169925"/>
                  </a:lnTo>
                  <a:lnTo>
                    <a:pt x="2447925" y="849249"/>
                  </a:lnTo>
                  <a:lnTo>
                    <a:pt x="2441855" y="894423"/>
                  </a:lnTo>
                  <a:lnTo>
                    <a:pt x="2424726" y="935016"/>
                  </a:lnTo>
                  <a:lnTo>
                    <a:pt x="2398156" y="969406"/>
                  </a:lnTo>
                  <a:lnTo>
                    <a:pt x="2363766" y="995976"/>
                  </a:lnTo>
                  <a:lnTo>
                    <a:pt x="2323173" y="1013105"/>
                  </a:lnTo>
                  <a:lnTo>
                    <a:pt x="2277999" y="1019175"/>
                  </a:lnTo>
                  <a:lnTo>
                    <a:pt x="169925" y="1019175"/>
                  </a:lnTo>
                  <a:lnTo>
                    <a:pt x="124751" y="1013105"/>
                  </a:lnTo>
                  <a:lnTo>
                    <a:pt x="84158" y="995976"/>
                  </a:lnTo>
                  <a:lnTo>
                    <a:pt x="49768" y="969406"/>
                  </a:lnTo>
                  <a:lnTo>
                    <a:pt x="23198" y="935016"/>
                  </a:lnTo>
                  <a:lnTo>
                    <a:pt x="6069" y="894423"/>
                  </a:lnTo>
                  <a:lnTo>
                    <a:pt x="0" y="849249"/>
                  </a:lnTo>
                  <a:lnTo>
                    <a:pt x="0" y="169925"/>
                  </a:lnTo>
                  <a:close/>
                </a:path>
              </a:pathLst>
            </a:custGeom>
            <a:ln w="19050">
              <a:solidFill>
                <a:srgbClr val="4471C4"/>
              </a:solidFill>
            </a:ln>
          </p:spPr>
          <p:txBody>
            <a:bodyPr wrap="square" lIns="0" tIns="0" rIns="0" bIns="0" rtlCol="0"/>
            <a:lstStyle/>
            <a:p>
              <a:endParaRPr/>
            </a:p>
          </p:txBody>
        </p:sp>
      </p:grpSp>
      <p:sp>
        <p:nvSpPr>
          <p:cNvPr id="28" name="object 28"/>
          <p:cNvSpPr txBox="1"/>
          <p:nvPr/>
        </p:nvSpPr>
        <p:spPr>
          <a:xfrm>
            <a:off x="6523338" y="1681544"/>
            <a:ext cx="1935480" cy="933450"/>
          </a:xfrm>
          <a:prstGeom prst="rect">
            <a:avLst/>
          </a:prstGeom>
        </p:spPr>
        <p:txBody>
          <a:bodyPr vert="horz" wrap="square" lIns="0" tIns="13970" rIns="0" bIns="0" rtlCol="0">
            <a:spAutoFit/>
          </a:bodyPr>
          <a:lstStyle/>
          <a:p>
            <a:pPr marL="12700" marR="5080" indent="-4445" algn="ctr">
              <a:lnSpc>
                <a:spcPct val="99100"/>
              </a:lnSpc>
              <a:spcBef>
                <a:spcPts val="110"/>
              </a:spcBef>
            </a:pPr>
            <a:r>
              <a:rPr sz="1200" b="1" dirty="0">
                <a:latin typeface="Arial"/>
                <a:cs typeface="Arial"/>
              </a:rPr>
              <a:t>Corporate</a:t>
            </a:r>
            <a:r>
              <a:rPr sz="1200" b="1" spc="-50" dirty="0">
                <a:latin typeface="Arial"/>
                <a:cs typeface="Arial"/>
              </a:rPr>
              <a:t> </a:t>
            </a:r>
            <a:r>
              <a:rPr sz="1200" b="1" spc="-10" dirty="0">
                <a:latin typeface="Arial"/>
                <a:cs typeface="Arial"/>
              </a:rPr>
              <a:t>support </a:t>
            </a:r>
            <a:r>
              <a:rPr sz="1200" dirty="0">
                <a:latin typeface="Arial"/>
                <a:cs typeface="Arial"/>
              </a:rPr>
              <a:t>Governance</a:t>
            </a:r>
            <a:r>
              <a:rPr sz="1200" spc="-45" dirty="0">
                <a:latin typeface="Arial"/>
                <a:cs typeface="Arial"/>
              </a:rPr>
              <a:t> </a:t>
            </a:r>
            <a:r>
              <a:rPr sz="1200" dirty="0">
                <a:latin typeface="Arial"/>
                <a:cs typeface="Arial"/>
              </a:rPr>
              <a:t>Lead,</a:t>
            </a:r>
            <a:r>
              <a:rPr sz="1200" spc="-15" dirty="0">
                <a:latin typeface="Arial"/>
                <a:cs typeface="Arial"/>
              </a:rPr>
              <a:t> </a:t>
            </a:r>
            <a:r>
              <a:rPr sz="1200" spc="-10" dirty="0">
                <a:latin typeface="Arial"/>
                <a:cs typeface="Arial"/>
              </a:rPr>
              <a:t>Business </a:t>
            </a:r>
            <a:r>
              <a:rPr sz="1200" dirty="0">
                <a:latin typeface="Arial"/>
                <a:cs typeface="Arial"/>
              </a:rPr>
              <a:t>Support</a:t>
            </a:r>
            <a:r>
              <a:rPr sz="1200" spc="-70" dirty="0">
                <a:latin typeface="Arial"/>
                <a:cs typeface="Arial"/>
              </a:rPr>
              <a:t> </a:t>
            </a:r>
            <a:r>
              <a:rPr sz="1200" dirty="0">
                <a:latin typeface="Arial"/>
                <a:cs typeface="Arial"/>
              </a:rPr>
              <a:t>Manager,</a:t>
            </a:r>
            <a:r>
              <a:rPr sz="1200" spc="-70" dirty="0">
                <a:latin typeface="Arial"/>
                <a:cs typeface="Arial"/>
              </a:rPr>
              <a:t> </a:t>
            </a:r>
            <a:r>
              <a:rPr sz="1200" spc="-25" dirty="0">
                <a:latin typeface="Arial"/>
                <a:cs typeface="Arial"/>
              </a:rPr>
              <a:t>HR, </a:t>
            </a:r>
            <a:r>
              <a:rPr sz="1200" dirty="0">
                <a:latin typeface="Arial"/>
                <a:cs typeface="Arial"/>
              </a:rPr>
              <a:t>Finance</a:t>
            </a:r>
            <a:r>
              <a:rPr sz="1200" spc="325" dirty="0">
                <a:latin typeface="Arial"/>
                <a:cs typeface="Arial"/>
              </a:rPr>
              <a:t> </a:t>
            </a:r>
            <a:r>
              <a:rPr sz="1200" dirty="0">
                <a:latin typeface="Arial"/>
                <a:cs typeface="Arial"/>
              </a:rPr>
              <a:t>and</a:t>
            </a:r>
            <a:r>
              <a:rPr sz="1200" spc="-40" dirty="0">
                <a:latin typeface="Arial"/>
                <a:cs typeface="Arial"/>
              </a:rPr>
              <a:t> </a:t>
            </a:r>
            <a:r>
              <a:rPr sz="1200" dirty="0">
                <a:latin typeface="Arial"/>
                <a:cs typeface="Arial"/>
              </a:rPr>
              <a:t>IT</a:t>
            </a:r>
            <a:r>
              <a:rPr sz="1200" spc="-25" dirty="0">
                <a:latin typeface="Arial"/>
                <a:cs typeface="Arial"/>
              </a:rPr>
              <a:t> </a:t>
            </a:r>
            <a:r>
              <a:rPr sz="1200" spc="-10" dirty="0">
                <a:latin typeface="Arial"/>
                <a:cs typeface="Arial"/>
              </a:rPr>
              <a:t>Business Partners</a:t>
            </a:r>
            <a:endParaRPr sz="1200">
              <a:latin typeface="Arial"/>
              <a:cs typeface="Arial"/>
            </a:endParaRPr>
          </a:p>
        </p:txBody>
      </p:sp>
      <p:grpSp>
        <p:nvGrpSpPr>
          <p:cNvPr id="29" name="object 29"/>
          <p:cNvGrpSpPr/>
          <p:nvPr/>
        </p:nvGrpSpPr>
        <p:grpSpPr>
          <a:xfrm>
            <a:off x="621013" y="2146110"/>
            <a:ext cx="5648325" cy="3304540"/>
            <a:chOff x="1304925" y="2439416"/>
            <a:chExt cx="5648325" cy="3304540"/>
          </a:xfrm>
        </p:grpSpPr>
        <p:sp>
          <p:nvSpPr>
            <p:cNvPr id="30" name="object 30"/>
            <p:cNvSpPr/>
            <p:nvPr/>
          </p:nvSpPr>
          <p:spPr>
            <a:xfrm>
              <a:off x="6558026" y="2439416"/>
              <a:ext cx="394970" cy="76200"/>
            </a:xfrm>
            <a:custGeom>
              <a:avLst/>
              <a:gdLst/>
              <a:ahLst/>
              <a:cxnLst/>
              <a:rect l="l" t="t" r="r" b="b"/>
              <a:pathLst>
                <a:path w="394970" h="76200">
                  <a:moveTo>
                    <a:pt x="75438" y="0"/>
                  </a:moveTo>
                  <a:lnTo>
                    <a:pt x="0" y="39497"/>
                  </a:lnTo>
                  <a:lnTo>
                    <a:pt x="76834" y="76200"/>
                  </a:lnTo>
                  <a:lnTo>
                    <a:pt x="76199" y="41529"/>
                  </a:lnTo>
                  <a:lnTo>
                    <a:pt x="63500" y="41529"/>
                  </a:lnTo>
                  <a:lnTo>
                    <a:pt x="63373" y="35179"/>
                  </a:lnTo>
                  <a:lnTo>
                    <a:pt x="76078" y="34950"/>
                  </a:lnTo>
                  <a:lnTo>
                    <a:pt x="75438" y="0"/>
                  </a:lnTo>
                  <a:close/>
                </a:path>
                <a:path w="394970" h="76200">
                  <a:moveTo>
                    <a:pt x="76078" y="34950"/>
                  </a:moveTo>
                  <a:lnTo>
                    <a:pt x="63373" y="35179"/>
                  </a:lnTo>
                  <a:lnTo>
                    <a:pt x="63500" y="41529"/>
                  </a:lnTo>
                  <a:lnTo>
                    <a:pt x="76195" y="41295"/>
                  </a:lnTo>
                  <a:lnTo>
                    <a:pt x="76078" y="34950"/>
                  </a:lnTo>
                  <a:close/>
                </a:path>
                <a:path w="394970" h="76200">
                  <a:moveTo>
                    <a:pt x="76195" y="41295"/>
                  </a:moveTo>
                  <a:lnTo>
                    <a:pt x="63500" y="41529"/>
                  </a:lnTo>
                  <a:lnTo>
                    <a:pt x="76199" y="41529"/>
                  </a:lnTo>
                  <a:lnTo>
                    <a:pt x="76195" y="41295"/>
                  </a:lnTo>
                  <a:close/>
                </a:path>
                <a:path w="394970" h="76200">
                  <a:moveTo>
                    <a:pt x="394589" y="29210"/>
                  </a:moveTo>
                  <a:lnTo>
                    <a:pt x="76078" y="34950"/>
                  </a:lnTo>
                  <a:lnTo>
                    <a:pt x="76195" y="41295"/>
                  </a:lnTo>
                  <a:lnTo>
                    <a:pt x="394716" y="35433"/>
                  </a:lnTo>
                  <a:lnTo>
                    <a:pt x="394589" y="29210"/>
                  </a:lnTo>
                  <a:close/>
                </a:path>
              </a:pathLst>
            </a:custGeom>
            <a:solidFill>
              <a:srgbClr val="4471C4"/>
            </a:solidFill>
          </p:spPr>
          <p:txBody>
            <a:bodyPr wrap="square" lIns="0" tIns="0" rIns="0" bIns="0" rtlCol="0"/>
            <a:lstStyle/>
            <a:p>
              <a:endParaRPr/>
            </a:p>
          </p:txBody>
        </p:sp>
        <p:sp>
          <p:nvSpPr>
            <p:cNvPr id="31" name="object 31"/>
            <p:cNvSpPr/>
            <p:nvPr/>
          </p:nvSpPr>
          <p:spPr>
            <a:xfrm>
              <a:off x="1304925" y="4991100"/>
              <a:ext cx="1562100" cy="752475"/>
            </a:xfrm>
            <a:custGeom>
              <a:avLst/>
              <a:gdLst/>
              <a:ahLst/>
              <a:cxnLst/>
              <a:rect l="l" t="t" r="r" b="b"/>
              <a:pathLst>
                <a:path w="1562100" h="752475">
                  <a:moveTo>
                    <a:pt x="1436624" y="0"/>
                  </a:moveTo>
                  <a:lnTo>
                    <a:pt x="125475" y="0"/>
                  </a:lnTo>
                  <a:lnTo>
                    <a:pt x="76616" y="9854"/>
                  </a:lnTo>
                  <a:lnTo>
                    <a:pt x="36734" y="36734"/>
                  </a:lnTo>
                  <a:lnTo>
                    <a:pt x="9854" y="76616"/>
                  </a:lnTo>
                  <a:lnTo>
                    <a:pt x="0" y="125475"/>
                  </a:lnTo>
                  <a:lnTo>
                    <a:pt x="0" y="627062"/>
                  </a:lnTo>
                  <a:lnTo>
                    <a:pt x="9854" y="675879"/>
                  </a:lnTo>
                  <a:lnTo>
                    <a:pt x="36734" y="715743"/>
                  </a:lnTo>
                  <a:lnTo>
                    <a:pt x="76616" y="742619"/>
                  </a:lnTo>
                  <a:lnTo>
                    <a:pt x="125475" y="752475"/>
                  </a:lnTo>
                  <a:lnTo>
                    <a:pt x="1436624" y="752475"/>
                  </a:lnTo>
                  <a:lnTo>
                    <a:pt x="1485483" y="742619"/>
                  </a:lnTo>
                  <a:lnTo>
                    <a:pt x="1525365" y="715743"/>
                  </a:lnTo>
                  <a:lnTo>
                    <a:pt x="1552245" y="675879"/>
                  </a:lnTo>
                  <a:lnTo>
                    <a:pt x="1562100" y="627062"/>
                  </a:lnTo>
                  <a:lnTo>
                    <a:pt x="1562100" y="125475"/>
                  </a:lnTo>
                  <a:lnTo>
                    <a:pt x="1552245" y="76616"/>
                  </a:lnTo>
                  <a:lnTo>
                    <a:pt x="1525365" y="36734"/>
                  </a:lnTo>
                  <a:lnTo>
                    <a:pt x="1485483" y="9854"/>
                  </a:lnTo>
                  <a:lnTo>
                    <a:pt x="1436624" y="0"/>
                  </a:lnTo>
                  <a:close/>
                </a:path>
              </a:pathLst>
            </a:custGeom>
            <a:solidFill>
              <a:srgbClr val="FFFFFF"/>
            </a:solidFill>
          </p:spPr>
          <p:txBody>
            <a:bodyPr wrap="square" lIns="0" tIns="0" rIns="0" bIns="0" rtlCol="0"/>
            <a:lstStyle/>
            <a:p>
              <a:endParaRPr/>
            </a:p>
          </p:txBody>
        </p:sp>
      </p:grpSp>
      <p:sp>
        <p:nvSpPr>
          <p:cNvPr id="32" name="object 32"/>
          <p:cNvSpPr txBox="1"/>
          <p:nvPr/>
        </p:nvSpPr>
        <p:spPr>
          <a:xfrm>
            <a:off x="989693" y="4714875"/>
            <a:ext cx="824230" cy="721995"/>
          </a:xfrm>
          <a:prstGeom prst="rect">
            <a:avLst/>
          </a:prstGeom>
        </p:spPr>
        <p:txBody>
          <a:bodyPr vert="horz" wrap="square" lIns="0" tIns="9525" rIns="0" bIns="0" rtlCol="0">
            <a:spAutoFit/>
          </a:bodyPr>
          <a:lstStyle/>
          <a:p>
            <a:pPr marL="12065" marR="5080" algn="ctr">
              <a:lnSpc>
                <a:spcPct val="101899"/>
              </a:lnSpc>
              <a:spcBef>
                <a:spcPts val="75"/>
              </a:spcBef>
            </a:pPr>
            <a:r>
              <a:rPr sz="1200" b="1" dirty="0">
                <a:latin typeface="Arial"/>
                <a:cs typeface="Arial"/>
              </a:rPr>
              <a:t>Acute</a:t>
            </a:r>
            <a:r>
              <a:rPr sz="1200" b="1" spc="-30" dirty="0">
                <a:latin typeface="Arial"/>
                <a:cs typeface="Arial"/>
              </a:rPr>
              <a:t> </a:t>
            </a:r>
            <a:r>
              <a:rPr sz="1200" b="1" spc="-20" dirty="0">
                <a:latin typeface="Arial"/>
                <a:cs typeface="Arial"/>
              </a:rPr>
              <a:t>Care </a:t>
            </a:r>
            <a:r>
              <a:rPr sz="1100" spc="-10" dirty="0">
                <a:latin typeface="Arial"/>
                <a:cs typeface="Arial"/>
              </a:rPr>
              <a:t>Operational Manager </a:t>
            </a:r>
            <a:r>
              <a:rPr sz="1100" b="1" spc="-10" dirty="0">
                <a:latin typeface="Arial"/>
                <a:cs typeface="Arial"/>
              </a:rPr>
              <a:t>Matron</a:t>
            </a:r>
            <a:r>
              <a:rPr lang="en-GB" sz="1100" b="1" spc="-10" dirty="0">
                <a:latin typeface="Arial"/>
                <a:cs typeface="Arial"/>
              </a:rPr>
              <a:t>s</a:t>
            </a:r>
            <a:endParaRPr sz="1100" dirty="0">
              <a:latin typeface="Arial"/>
              <a:cs typeface="Arial"/>
            </a:endParaRPr>
          </a:p>
        </p:txBody>
      </p:sp>
      <p:sp>
        <p:nvSpPr>
          <p:cNvPr id="33" name="object 33"/>
          <p:cNvSpPr/>
          <p:nvPr/>
        </p:nvSpPr>
        <p:spPr>
          <a:xfrm>
            <a:off x="2230738" y="4688269"/>
            <a:ext cx="1590675" cy="762000"/>
          </a:xfrm>
          <a:custGeom>
            <a:avLst/>
            <a:gdLst/>
            <a:ahLst/>
            <a:cxnLst/>
            <a:rect l="l" t="t" r="r" b="b"/>
            <a:pathLst>
              <a:path w="1590675" h="762000">
                <a:moveTo>
                  <a:pt x="1463675" y="0"/>
                </a:moveTo>
                <a:lnTo>
                  <a:pt x="127000" y="0"/>
                </a:lnTo>
                <a:lnTo>
                  <a:pt x="77581" y="9985"/>
                </a:lnTo>
                <a:lnTo>
                  <a:pt x="37211" y="37210"/>
                </a:lnTo>
                <a:lnTo>
                  <a:pt x="9985" y="77581"/>
                </a:lnTo>
                <a:lnTo>
                  <a:pt x="0" y="127000"/>
                </a:lnTo>
                <a:lnTo>
                  <a:pt x="0" y="635000"/>
                </a:lnTo>
                <a:lnTo>
                  <a:pt x="9985" y="684434"/>
                </a:lnTo>
                <a:lnTo>
                  <a:pt x="37210" y="724803"/>
                </a:lnTo>
                <a:lnTo>
                  <a:pt x="77581" y="752019"/>
                </a:lnTo>
                <a:lnTo>
                  <a:pt x="127000" y="762000"/>
                </a:lnTo>
                <a:lnTo>
                  <a:pt x="1463675" y="762000"/>
                </a:lnTo>
                <a:lnTo>
                  <a:pt x="1513093" y="752019"/>
                </a:lnTo>
                <a:lnTo>
                  <a:pt x="1553464" y="724803"/>
                </a:lnTo>
                <a:lnTo>
                  <a:pt x="1580689" y="684434"/>
                </a:lnTo>
                <a:lnTo>
                  <a:pt x="1590675" y="635000"/>
                </a:lnTo>
                <a:lnTo>
                  <a:pt x="1590675" y="127000"/>
                </a:lnTo>
                <a:lnTo>
                  <a:pt x="1580689" y="77581"/>
                </a:lnTo>
                <a:lnTo>
                  <a:pt x="1553464" y="37211"/>
                </a:lnTo>
                <a:lnTo>
                  <a:pt x="1513093" y="9985"/>
                </a:lnTo>
                <a:lnTo>
                  <a:pt x="1463675" y="0"/>
                </a:lnTo>
                <a:close/>
              </a:path>
            </a:pathLst>
          </a:custGeom>
          <a:solidFill>
            <a:srgbClr val="FFFFFF"/>
          </a:solidFill>
        </p:spPr>
        <p:txBody>
          <a:bodyPr wrap="square" lIns="0" tIns="0" rIns="0" bIns="0" rtlCol="0"/>
          <a:lstStyle/>
          <a:p>
            <a:endParaRPr/>
          </a:p>
        </p:txBody>
      </p:sp>
      <p:sp>
        <p:nvSpPr>
          <p:cNvPr id="34" name="object 34"/>
          <p:cNvSpPr txBox="1"/>
          <p:nvPr/>
        </p:nvSpPr>
        <p:spPr>
          <a:xfrm>
            <a:off x="2376407" y="4714875"/>
            <a:ext cx="1303655" cy="721995"/>
          </a:xfrm>
          <a:prstGeom prst="rect">
            <a:avLst/>
          </a:prstGeom>
        </p:spPr>
        <p:txBody>
          <a:bodyPr vert="horz" wrap="square" lIns="0" tIns="9525" rIns="0" bIns="0" rtlCol="0">
            <a:spAutoFit/>
          </a:bodyPr>
          <a:lstStyle/>
          <a:p>
            <a:pPr marL="12700" marR="5080" indent="-9525" algn="ctr">
              <a:lnSpc>
                <a:spcPct val="101899"/>
              </a:lnSpc>
              <a:spcBef>
                <a:spcPts val="75"/>
              </a:spcBef>
            </a:pPr>
            <a:r>
              <a:rPr sz="1200" b="1" dirty="0">
                <a:latin typeface="Arial"/>
                <a:cs typeface="Arial"/>
              </a:rPr>
              <a:t>Children</a:t>
            </a:r>
            <a:r>
              <a:rPr sz="1200" b="1" spc="-25" dirty="0">
                <a:latin typeface="Arial"/>
                <a:cs typeface="Arial"/>
              </a:rPr>
              <a:t> </a:t>
            </a:r>
            <a:r>
              <a:rPr sz="1200" b="1" dirty="0">
                <a:latin typeface="Arial"/>
                <a:cs typeface="Arial"/>
              </a:rPr>
              <a:t>and</a:t>
            </a:r>
            <a:r>
              <a:rPr sz="1200" b="1" spc="-20" dirty="0">
                <a:latin typeface="Arial"/>
                <a:cs typeface="Arial"/>
              </a:rPr>
              <a:t> </a:t>
            </a:r>
            <a:r>
              <a:rPr sz="1200" b="1" spc="-25" dirty="0">
                <a:latin typeface="Arial"/>
                <a:cs typeface="Arial"/>
              </a:rPr>
              <a:t>YP </a:t>
            </a:r>
            <a:r>
              <a:rPr sz="1100" spc="-10" dirty="0">
                <a:latin typeface="Arial"/>
                <a:cs typeface="Arial"/>
              </a:rPr>
              <a:t>Operational</a:t>
            </a:r>
            <a:r>
              <a:rPr sz="1100" spc="500" dirty="0">
                <a:latin typeface="Arial"/>
                <a:cs typeface="Arial"/>
              </a:rPr>
              <a:t> </a:t>
            </a:r>
            <a:r>
              <a:rPr sz="1100" spc="-10" dirty="0">
                <a:latin typeface="Arial"/>
                <a:cs typeface="Arial"/>
              </a:rPr>
              <a:t>Manager </a:t>
            </a:r>
            <a:r>
              <a:rPr sz="1100" b="1" dirty="0">
                <a:latin typeface="Arial"/>
                <a:cs typeface="Arial"/>
              </a:rPr>
              <a:t>Community</a:t>
            </a:r>
            <a:r>
              <a:rPr sz="1100" b="1" spc="-35" dirty="0">
                <a:latin typeface="Arial"/>
                <a:cs typeface="Arial"/>
              </a:rPr>
              <a:t> </a:t>
            </a:r>
            <a:r>
              <a:rPr sz="1100" b="1" spc="-10" dirty="0">
                <a:latin typeface="Arial"/>
                <a:cs typeface="Arial"/>
              </a:rPr>
              <a:t>Matron</a:t>
            </a:r>
            <a:endParaRPr sz="1100">
              <a:latin typeface="Arial"/>
              <a:cs typeface="Arial"/>
            </a:endParaRPr>
          </a:p>
        </p:txBody>
      </p:sp>
      <p:sp>
        <p:nvSpPr>
          <p:cNvPr id="35" name="object 35"/>
          <p:cNvSpPr/>
          <p:nvPr/>
        </p:nvSpPr>
        <p:spPr>
          <a:xfrm>
            <a:off x="3869038" y="4688269"/>
            <a:ext cx="1562100" cy="762000"/>
          </a:xfrm>
          <a:custGeom>
            <a:avLst/>
            <a:gdLst/>
            <a:ahLst/>
            <a:cxnLst/>
            <a:rect l="l" t="t" r="r" b="b"/>
            <a:pathLst>
              <a:path w="1562100" h="762000">
                <a:moveTo>
                  <a:pt x="1435100" y="0"/>
                </a:moveTo>
                <a:lnTo>
                  <a:pt x="127000" y="0"/>
                </a:lnTo>
                <a:lnTo>
                  <a:pt x="77581" y="9985"/>
                </a:lnTo>
                <a:lnTo>
                  <a:pt x="37211" y="37210"/>
                </a:lnTo>
                <a:lnTo>
                  <a:pt x="9985" y="77581"/>
                </a:lnTo>
                <a:lnTo>
                  <a:pt x="0" y="127000"/>
                </a:lnTo>
                <a:lnTo>
                  <a:pt x="0" y="635000"/>
                </a:lnTo>
                <a:lnTo>
                  <a:pt x="9985" y="684434"/>
                </a:lnTo>
                <a:lnTo>
                  <a:pt x="37211" y="724803"/>
                </a:lnTo>
                <a:lnTo>
                  <a:pt x="77581" y="752019"/>
                </a:lnTo>
                <a:lnTo>
                  <a:pt x="127000" y="762000"/>
                </a:lnTo>
                <a:lnTo>
                  <a:pt x="1435100" y="762000"/>
                </a:lnTo>
                <a:lnTo>
                  <a:pt x="1484518" y="752019"/>
                </a:lnTo>
                <a:lnTo>
                  <a:pt x="1524889" y="724803"/>
                </a:lnTo>
                <a:lnTo>
                  <a:pt x="1552114" y="684434"/>
                </a:lnTo>
                <a:lnTo>
                  <a:pt x="1562100" y="635000"/>
                </a:lnTo>
                <a:lnTo>
                  <a:pt x="1562100" y="127000"/>
                </a:lnTo>
                <a:lnTo>
                  <a:pt x="1552114" y="77581"/>
                </a:lnTo>
                <a:lnTo>
                  <a:pt x="1524889" y="37211"/>
                </a:lnTo>
                <a:lnTo>
                  <a:pt x="1484518" y="9985"/>
                </a:lnTo>
                <a:lnTo>
                  <a:pt x="1435100" y="0"/>
                </a:lnTo>
                <a:close/>
              </a:path>
            </a:pathLst>
          </a:custGeom>
          <a:solidFill>
            <a:srgbClr val="FFFFFF"/>
          </a:solidFill>
        </p:spPr>
        <p:txBody>
          <a:bodyPr wrap="square" lIns="0" tIns="0" rIns="0" bIns="0" rtlCol="0"/>
          <a:lstStyle/>
          <a:p>
            <a:endParaRPr/>
          </a:p>
        </p:txBody>
      </p:sp>
      <p:sp>
        <p:nvSpPr>
          <p:cNvPr id="36" name="object 36"/>
          <p:cNvSpPr txBox="1"/>
          <p:nvPr/>
        </p:nvSpPr>
        <p:spPr>
          <a:xfrm>
            <a:off x="3716003" y="4422592"/>
            <a:ext cx="1854835" cy="1000125"/>
          </a:xfrm>
          <a:prstGeom prst="rect">
            <a:avLst/>
          </a:prstGeom>
        </p:spPr>
        <p:txBody>
          <a:bodyPr vert="horz" wrap="square" lIns="0" tIns="69850" rIns="0" bIns="0" rtlCol="0">
            <a:spAutoFit/>
          </a:bodyPr>
          <a:lstStyle/>
          <a:p>
            <a:pPr algn="ctr">
              <a:lnSpc>
                <a:spcPct val="100000"/>
              </a:lnSpc>
              <a:spcBef>
                <a:spcPts val="550"/>
              </a:spcBef>
            </a:pPr>
            <a:r>
              <a:rPr sz="1200" b="1" dirty="0">
                <a:solidFill>
                  <a:srgbClr val="FFFFFF"/>
                </a:solidFill>
                <a:latin typeface="Arial"/>
                <a:cs typeface="Arial"/>
              </a:rPr>
              <a:t>Operational</a:t>
            </a:r>
            <a:r>
              <a:rPr sz="1200" b="1" spc="-55" dirty="0">
                <a:solidFill>
                  <a:srgbClr val="FFFFFF"/>
                </a:solidFill>
                <a:latin typeface="Arial"/>
                <a:cs typeface="Arial"/>
              </a:rPr>
              <a:t> </a:t>
            </a:r>
            <a:r>
              <a:rPr sz="1200" b="1" spc="-10" dirty="0">
                <a:solidFill>
                  <a:srgbClr val="FFFFFF"/>
                </a:solidFill>
                <a:latin typeface="Arial"/>
                <a:cs typeface="Arial"/>
              </a:rPr>
              <a:t>management</a:t>
            </a:r>
            <a:endParaRPr sz="1200">
              <a:latin typeface="Arial"/>
              <a:cs typeface="Arial"/>
            </a:endParaRPr>
          </a:p>
          <a:p>
            <a:pPr marL="302260" marR="266700" indent="-8255" algn="ctr">
              <a:lnSpc>
                <a:spcPct val="98100"/>
              </a:lnSpc>
              <a:spcBef>
                <a:spcPts val="480"/>
              </a:spcBef>
            </a:pPr>
            <a:r>
              <a:rPr sz="1200" b="1" spc="-10" dirty="0">
                <a:latin typeface="Arial"/>
                <a:cs typeface="Arial"/>
              </a:rPr>
              <a:t>Community </a:t>
            </a:r>
            <a:r>
              <a:rPr sz="1100" spc="-10" dirty="0">
                <a:latin typeface="Arial"/>
                <a:cs typeface="Arial"/>
              </a:rPr>
              <a:t>Operational</a:t>
            </a:r>
            <a:r>
              <a:rPr sz="1100" spc="500" dirty="0">
                <a:latin typeface="Arial"/>
                <a:cs typeface="Arial"/>
              </a:rPr>
              <a:t> </a:t>
            </a:r>
            <a:r>
              <a:rPr sz="1100" spc="-10" dirty="0">
                <a:latin typeface="Arial"/>
                <a:cs typeface="Arial"/>
              </a:rPr>
              <a:t>Manager </a:t>
            </a:r>
            <a:r>
              <a:rPr sz="1100" b="1" dirty="0">
                <a:latin typeface="Arial"/>
                <a:cs typeface="Arial"/>
              </a:rPr>
              <a:t>Community</a:t>
            </a:r>
            <a:r>
              <a:rPr sz="1100" b="1" spc="-35" dirty="0">
                <a:latin typeface="Arial"/>
                <a:cs typeface="Arial"/>
              </a:rPr>
              <a:t> </a:t>
            </a:r>
            <a:r>
              <a:rPr sz="1100" b="1" spc="-10" dirty="0">
                <a:latin typeface="Arial"/>
                <a:cs typeface="Arial"/>
              </a:rPr>
              <a:t>Matron</a:t>
            </a:r>
            <a:endParaRPr sz="1100">
              <a:latin typeface="Arial"/>
              <a:cs typeface="Arial"/>
            </a:endParaRPr>
          </a:p>
        </p:txBody>
      </p:sp>
      <p:sp>
        <p:nvSpPr>
          <p:cNvPr id="37" name="object 37"/>
          <p:cNvSpPr/>
          <p:nvPr/>
        </p:nvSpPr>
        <p:spPr>
          <a:xfrm>
            <a:off x="5478763" y="4688269"/>
            <a:ext cx="1562100" cy="762000"/>
          </a:xfrm>
          <a:custGeom>
            <a:avLst/>
            <a:gdLst/>
            <a:ahLst/>
            <a:cxnLst/>
            <a:rect l="l" t="t" r="r" b="b"/>
            <a:pathLst>
              <a:path w="1562100" h="762000">
                <a:moveTo>
                  <a:pt x="1435100" y="0"/>
                </a:moveTo>
                <a:lnTo>
                  <a:pt x="127000" y="0"/>
                </a:lnTo>
                <a:lnTo>
                  <a:pt x="77581" y="9985"/>
                </a:lnTo>
                <a:lnTo>
                  <a:pt x="37211" y="37210"/>
                </a:lnTo>
                <a:lnTo>
                  <a:pt x="9985" y="77581"/>
                </a:lnTo>
                <a:lnTo>
                  <a:pt x="0" y="127000"/>
                </a:lnTo>
                <a:lnTo>
                  <a:pt x="0" y="635000"/>
                </a:lnTo>
                <a:lnTo>
                  <a:pt x="9985" y="684434"/>
                </a:lnTo>
                <a:lnTo>
                  <a:pt x="37211" y="724803"/>
                </a:lnTo>
                <a:lnTo>
                  <a:pt x="77581" y="752019"/>
                </a:lnTo>
                <a:lnTo>
                  <a:pt x="127000" y="762000"/>
                </a:lnTo>
                <a:lnTo>
                  <a:pt x="1435100" y="762000"/>
                </a:lnTo>
                <a:lnTo>
                  <a:pt x="1484518" y="752019"/>
                </a:lnTo>
                <a:lnTo>
                  <a:pt x="1524889" y="724803"/>
                </a:lnTo>
                <a:lnTo>
                  <a:pt x="1552114" y="684434"/>
                </a:lnTo>
                <a:lnTo>
                  <a:pt x="1562100" y="635000"/>
                </a:lnTo>
                <a:lnTo>
                  <a:pt x="1562100" y="127000"/>
                </a:lnTo>
                <a:lnTo>
                  <a:pt x="1552114" y="77581"/>
                </a:lnTo>
                <a:lnTo>
                  <a:pt x="1524889" y="37211"/>
                </a:lnTo>
                <a:lnTo>
                  <a:pt x="1484518" y="9985"/>
                </a:lnTo>
                <a:lnTo>
                  <a:pt x="1435100" y="0"/>
                </a:lnTo>
                <a:close/>
              </a:path>
            </a:pathLst>
          </a:custGeom>
          <a:solidFill>
            <a:srgbClr val="FFFFFF"/>
          </a:solidFill>
        </p:spPr>
        <p:txBody>
          <a:bodyPr wrap="square" lIns="0" tIns="0" rIns="0" bIns="0" rtlCol="0"/>
          <a:lstStyle/>
          <a:p>
            <a:endParaRPr/>
          </a:p>
        </p:txBody>
      </p:sp>
      <p:sp>
        <p:nvSpPr>
          <p:cNvPr id="38" name="object 38"/>
          <p:cNvSpPr txBox="1"/>
          <p:nvPr/>
        </p:nvSpPr>
        <p:spPr>
          <a:xfrm>
            <a:off x="5614653" y="4720399"/>
            <a:ext cx="1306830" cy="702310"/>
          </a:xfrm>
          <a:prstGeom prst="rect">
            <a:avLst/>
          </a:prstGeom>
        </p:spPr>
        <p:txBody>
          <a:bodyPr vert="horz" wrap="square" lIns="0" tIns="15875" rIns="0" bIns="0" rtlCol="0">
            <a:spAutoFit/>
          </a:bodyPr>
          <a:lstStyle/>
          <a:p>
            <a:pPr marL="12700" marR="5080" indent="-10160" algn="ctr">
              <a:lnSpc>
                <a:spcPct val="98100"/>
              </a:lnSpc>
              <a:spcBef>
                <a:spcPts val="125"/>
              </a:spcBef>
            </a:pPr>
            <a:r>
              <a:rPr sz="1200" b="1" dirty="0">
                <a:latin typeface="Arial"/>
                <a:cs typeface="Arial"/>
              </a:rPr>
              <a:t>Community</a:t>
            </a:r>
            <a:r>
              <a:rPr sz="1200" b="1" spc="-20" dirty="0">
                <a:latin typeface="Arial"/>
                <a:cs typeface="Arial"/>
              </a:rPr>
              <a:t> (OP) </a:t>
            </a:r>
            <a:r>
              <a:rPr sz="1100" spc="-10" dirty="0">
                <a:latin typeface="Arial"/>
                <a:cs typeface="Arial"/>
              </a:rPr>
              <a:t>Operational</a:t>
            </a:r>
            <a:r>
              <a:rPr sz="1100" spc="500" dirty="0">
                <a:latin typeface="Arial"/>
                <a:cs typeface="Arial"/>
              </a:rPr>
              <a:t> </a:t>
            </a:r>
            <a:r>
              <a:rPr sz="1100" spc="-10" dirty="0">
                <a:latin typeface="Arial"/>
                <a:cs typeface="Arial"/>
              </a:rPr>
              <a:t>Manager </a:t>
            </a:r>
            <a:r>
              <a:rPr sz="1100" b="1" dirty="0">
                <a:latin typeface="Arial"/>
                <a:cs typeface="Arial"/>
              </a:rPr>
              <a:t>Community</a:t>
            </a:r>
            <a:r>
              <a:rPr sz="1100" b="1" spc="-25" dirty="0">
                <a:latin typeface="Arial"/>
                <a:cs typeface="Arial"/>
              </a:rPr>
              <a:t> </a:t>
            </a:r>
            <a:r>
              <a:rPr sz="1100" b="1" spc="-10" dirty="0">
                <a:latin typeface="Arial"/>
                <a:cs typeface="Arial"/>
              </a:rPr>
              <a:t>Matron</a:t>
            </a:r>
            <a:endParaRPr sz="1100">
              <a:latin typeface="Arial"/>
              <a:cs typeface="Arial"/>
            </a:endParaRPr>
          </a:p>
        </p:txBody>
      </p:sp>
      <p:sp>
        <p:nvSpPr>
          <p:cNvPr id="39" name="object 39"/>
          <p:cNvSpPr/>
          <p:nvPr/>
        </p:nvSpPr>
        <p:spPr>
          <a:xfrm>
            <a:off x="7088488" y="4688269"/>
            <a:ext cx="1552575" cy="762000"/>
          </a:xfrm>
          <a:custGeom>
            <a:avLst/>
            <a:gdLst/>
            <a:ahLst/>
            <a:cxnLst/>
            <a:rect l="l" t="t" r="r" b="b"/>
            <a:pathLst>
              <a:path w="1552575" h="762000">
                <a:moveTo>
                  <a:pt x="1425575" y="0"/>
                </a:moveTo>
                <a:lnTo>
                  <a:pt x="127000" y="0"/>
                </a:lnTo>
                <a:lnTo>
                  <a:pt x="77581" y="9985"/>
                </a:lnTo>
                <a:lnTo>
                  <a:pt x="37210" y="37210"/>
                </a:lnTo>
                <a:lnTo>
                  <a:pt x="9985" y="77581"/>
                </a:lnTo>
                <a:lnTo>
                  <a:pt x="0" y="127000"/>
                </a:lnTo>
                <a:lnTo>
                  <a:pt x="0" y="635000"/>
                </a:lnTo>
                <a:lnTo>
                  <a:pt x="9985" y="684434"/>
                </a:lnTo>
                <a:lnTo>
                  <a:pt x="37210" y="724803"/>
                </a:lnTo>
                <a:lnTo>
                  <a:pt x="77581" y="752019"/>
                </a:lnTo>
                <a:lnTo>
                  <a:pt x="127000" y="762000"/>
                </a:lnTo>
                <a:lnTo>
                  <a:pt x="1425575" y="762000"/>
                </a:lnTo>
                <a:lnTo>
                  <a:pt x="1474993" y="752019"/>
                </a:lnTo>
                <a:lnTo>
                  <a:pt x="1515364" y="724803"/>
                </a:lnTo>
                <a:lnTo>
                  <a:pt x="1542589" y="684434"/>
                </a:lnTo>
                <a:lnTo>
                  <a:pt x="1552575" y="635000"/>
                </a:lnTo>
                <a:lnTo>
                  <a:pt x="1552575" y="127000"/>
                </a:lnTo>
                <a:lnTo>
                  <a:pt x="1542589" y="77581"/>
                </a:lnTo>
                <a:lnTo>
                  <a:pt x="1515364" y="37211"/>
                </a:lnTo>
                <a:lnTo>
                  <a:pt x="1474993" y="9985"/>
                </a:lnTo>
                <a:lnTo>
                  <a:pt x="1425575" y="0"/>
                </a:lnTo>
                <a:close/>
              </a:path>
            </a:pathLst>
          </a:custGeom>
          <a:solidFill>
            <a:srgbClr val="FFFFFF"/>
          </a:solidFill>
        </p:spPr>
        <p:txBody>
          <a:bodyPr wrap="square" lIns="0" tIns="0" rIns="0" bIns="0" rtlCol="0"/>
          <a:lstStyle/>
          <a:p>
            <a:endParaRPr/>
          </a:p>
        </p:txBody>
      </p:sp>
      <p:sp>
        <p:nvSpPr>
          <p:cNvPr id="40" name="object 40"/>
          <p:cNvSpPr txBox="1"/>
          <p:nvPr/>
        </p:nvSpPr>
        <p:spPr>
          <a:xfrm>
            <a:off x="7224123" y="4724400"/>
            <a:ext cx="1303655" cy="702945"/>
          </a:xfrm>
          <a:prstGeom prst="rect">
            <a:avLst/>
          </a:prstGeom>
        </p:spPr>
        <p:txBody>
          <a:bodyPr vert="horz" wrap="square" lIns="0" tIns="16510" rIns="0" bIns="0" rtlCol="0">
            <a:spAutoFit/>
          </a:bodyPr>
          <a:lstStyle/>
          <a:p>
            <a:pPr marL="12700" marR="5080" indent="-10795" algn="ctr">
              <a:lnSpc>
                <a:spcPct val="98100"/>
              </a:lnSpc>
              <a:spcBef>
                <a:spcPts val="130"/>
              </a:spcBef>
            </a:pPr>
            <a:r>
              <a:rPr sz="1200" b="1" spc="-10" dirty="0">
                <a:latin typeface="Arial"/>
                <a:cs typeface="Arial"/>
              </a:rPr>
              <a:t>Specialist </a:t>
            </a:r>
            <a:r>
              <a:rPr sz="1100" spc="-10" dirty="0">
                <a:latin typeface="Arial"/>
                <a:cs typeface="Arial"/>
              </a:rPr>
              <a:t>Operational</a:t>
            </a:r>
            <a:r>
              <a:rPr sz="1100" spc="500" dirty="0">
                <a:latin typeface="Arial"/>
                <a:cs typeface="Arial"/>
              </a:rPr>
              <a:t> </a:t>
            </a:r>
            <a:r>
              <a:rPr sz="1100" spc="-10" dirty="0">
                <a:latin typeface="Arial"/>
                <a:cs typeface="Arial"/>
              </a:rPr>
              <a:t>Manager </a:t>
            </a:r>
            <a:r>
              <a:rPr sz="1100" b="1" dirty="0">
                <a:latin typeface="Arial"/>
                <a:cs typeface="Arial"/>
              </a:rPr>
              <a:t>Community</a:t>
            </a:r>
            <a:r>
              <a:rPr sz="1100" b="1" spc="-35" dirty="0">
                <a:latin typeface="Arial"/>
                <a:cs typeface="Arial"/>
              </a:rPr>
              <a:t> </a:t>
            </a:r>
            <a:r>
              <a:rPr sz="1100" b="1" spc="-10" dirty="0">
                <a:latin typeface="Arial"/>
                <a:cs typeface="Arial"/>
              </a:rPr>
              <a:t>Matron</a:t>
            </a:r>
            <a:endParaRPr sz="1100">
              <a:latin typeface="Arial"/>
              <a:cs typeface="Arial"/>
            </a:endParaRPr>
          </a:p>
        </p:txBody>
      </p:sp>
      <p:sp>
        <p:nvSpPr>
          <p:cNvPr id="41" name="object 41"/>
          <p:cNvSpPr/>
          <p:nvPr/>
        </p:nvSpPr>
        <p:spPr>
          <a:xfrm>
            <a:off x="9159875" y="1730376"/>
            <a:ext cx="3032125" cy="1111884"/>
          </a:xfrm>
          <a:custGeom>
            <a:avLst/>
            <a:gdLst/>
            <a:ahLst/>
            <a:cxnLst/>
            <a:rect l="l" t="t" r="r" b="b"/>
            <a:pathLst>
              <a:path w="2562225" h="1647825">
                <a:moveTo>
                  <a:pt x="2562225" y="0"/>
                </a:moveTo>
                <a:lnTo>
                  <a:pt x="393446" y="0"/>
                </a:lnTo>
                <a:lnTo>
                  <a:pt x="344092" y="3065"/>
                </a:lnTo>
                <a:lnTo>
                  <a:pt x="296568" y="12016"/>
                </a:lnTo>
                <a:lnTo>
                  <a:pt x="251242" y="26483"/>
                </a:lnTo>
                <a:lnTo>
                  <a:pt x="208483" y="46097"/>
                </a:lnTo>
                <a:lnTo>
                  <a:pt x="168660" y="70491"/>
                </a:lnTo>
                <a:lnTo>
                  <a:pt x="132141" y="99295"/>
                </a:lnTo>
                <a:lnTo>
                  <a:pt x="99295" y="132141"/>
                </a:lnTo>
                <a:lnTo>
                  <a:pt x="70491" y="168660"/>
                </a:lnTo>
                <a:lnTo>
                  <a:pt x="46097" y="208483"/>
                </a:lnTo>
                <a:lnTo>
                  <a:pt x="26483" y="251242"/>
                </a:lnTo>
                <a:lnTo>
                  <a:pt x="12016" y="296568"/>
                </a:lnTo>
                <a:lnTo>
                  <a:pt x="3065" y="344092"/>
                </a:lnTo>
                <a:lnTo>
                  <a:pt x="0" y="393446"/>
                </a:lnTo>
                <a:lnTo>
                  <a:pt x="0" y="1254378"/>
                </a:lnTo>
                <a:lnTo>
                  <a:pt x="3065" y="1303732"/>
                </a:lnTo>
                <a:lnTo>
                  <a:pt x="12016" y="1351256"/>
                </a:lnTo>
                <a:lnTo>
                  <a:pt x="26483" y="1396582"/>
                </a:lnTo>
                <a:lnTo>
                  <a:pt x="46097" y="1439341"/>
                </a:lnTo>
                <a:lnTo>
                  <a:pt x="70491" y="1479164"/>
                </a:lnTo>
                <a:lnTo>
                  <a:pt x="99295" y="1515683"/>
                </a:lnTo>
                <a:lnTo>
                  <a:pt x="132141" y="1548529"/>
                </a:lnTo>
                <a:lnTo>
                  <a:pt x="168660" y="1577333"/>
                </a:lnTo>
                <a:lnTo>
                  <a:pt x="208483" y="1601727"/>
                </a:lnTo>
                <a:lnTo>
                  <a:pt x="251242" y="1621341"/>
                </a:lnTo>
                <a:lnTo>
                  <a:pt x="296568" y="1635808"/>
                </a:lnTo>
                <a:lnTo>
                  <a:pt x="344092" y="1644759"/>
                </a:lnTo>
                <a:lnTo>
                  <a:pt x="393446" y="1647825"/>
                </a:lnTo>
                <a:lnTo>
                  <a:pt x="2562225" y="1647825"/>
                </a:lnTo>
                <a:lnTo>
                  <a:pt x="2562225" y="0"/>
                </a:lnTo>
                <a:close/>
              </a:path>
            </a:pathLst>
          </a:custGeom>
          <a:solidFill>
            <a:srgbClr val="006AB4"/>
          </a:solidFill>
        </p:spPr>
        <p:txBody>
          <a:bodyPr wrap="square" lIns="0" tIns="0" rIns="0" bIns="0" rtlCol="0"/>
          <a:lstStyle/>
          <a:p>
            <a:endParaRPr/>
          </a:p>
        </p:txBody>
      </p:sp>
      <p:sp>
        <p:nvSpPr>
          <p:cNvPr id="42" name="object 42"/>
          <p:cNvSpPr txBox="1"/>
          <p:nvPr/>
        </p:nvSpPr>
        <p:spPr>
          <a:xfrm>
            <a:off x="9492232" y="1814063"/>
            <a:ext cx="2410842" cy="939360"/>
          </a:xfrm>
          <a:prstGeom prst="rect">
            <a:avLst/>
          </a:prstGeom>
        </p:spPr>
        <p:txBody>
          <a:bodyPr vert="horz" wrap="square" lIns="0" tIns="15875" rIns="0" bIns="0" rtlCol="0">
            <a:spAutoFit/>
          </a:bodyPr>
          <a:lstStyle/>
          <a:p>
            <a:pPr marL="165100" marR="5080" indent="-153035" algn="r">
              <a:lnSpc>
                <a:spcPct val="100000"/>
              </a:lnSpc>
              <a:spcBef>
                <a:spcPts val="125"/>
              </a:spcBef>
            </a:pPr>
            <a:r>
              <a:rPr sz="2000" b="1" spc="-10" dirty="0">
                <a:solidFill>
                  <a:srgbClr val="FFFFFF"/>
                </a:solidFill>
                <a:latin typeface="Arial"/>
                <a:cs typeface="Arial"/>
              </a:rPr>
              <a:t>Significantly increased</a:t>
            </a:r>
            <a:r>
              <a:rPr lang="en-GB" sz="2000" b="1" spc="-10" dirty="0">
                <a:solidFill>
                  <a:srgbClr val="FFFFFF"/>
                </a:solidFill>
                <a:latin typeface="Arial"/>
                <a:cs typeface="Arial"/>
              </a:rPr>
              <a:t> </a:t>
            </a:r>
            <a:r>
              <a:rPr sz="2000" b="1" spc="-10" dirty="0">
                <a:solidFill>
                  <a:srgbClr val="FFFFFF"/>
                </a:solidFill>
                <a:latin typeface="Arial"/>
                <a:cs typeface="Arial"/>
              </a:rPr>
              <a:t>Clinical Leadership</a:t>
            </a:r>
            <a:endParaRPr sz="2000" dirty="0">
              <a:latin typeface="Arial"/>
              <a:cs typeface="Arial"/>
            </a:endParaRPr>
          </a:p>
        </p:txBody>
      </p:sp>
      <p:sp>
        <p:nvSpPr>
          <p:cNvPr id="43" name="object 43"/>
          <p:cNvSpPr txBox="1"/>
          <p:nvPr/>
        </p:nvSpPr>
        <p:spPr>
          <a:xfrm>
            <a:off x="9251950" y="3082351"/>
            <a:ext cx="2713989" cy="939360"/>
          </a:xfrm>
          <a:prstGeom prst="rect">
            <a:avLst/>
          </a:prstGeom>
        </p:spPr>
        <p:txBody>
          <a:bodyPr vert="horz" wrap="square" lIns="0" tIns="15875" rIns="0" bIns="0" rtlCol="0">
            <a:spAutoFit/>
          </a:bodyPr>
          <a:lstStyle/>
          <a:p>
            <a:pPr marL="167005" marR="5080" indent="-154305" algn="r">
              <a:lnSpc>
                <a:spcPct val="100000"/>
              </a:lnSpc>
              <a:spcBef>
                <a:spcPts val="125"/>
              </a:spcBef>
            </a:pPr>
            <a:r>
              <a:rPr sz="2000" b="1" dirty="0">
                <a:solidFill>
                  <a:srgbClr val="FFFFFF"/>
                </a:solidFill>
                <a:latin typeface="Arial"/>
                <a:cs typeface="Arial"/>
              </a:rPr>
              <a:t>31</a:t>
            </a:r>
            <a:r>
              <a:rPr sz="2000" b="1" spc="-15" dirty="0">
                <a:solidFill>
                  <a:srgbClr val="FFFFFF"/>
                </a:solidFill>
                <a:latin typeface="Arial"/>
                <a:cs typeface="Arial"/>
              </a:rPr>
              <a:t> </a:t>
            </a:r>
            <a:r>
              <a:rPr sz="2000" b="1" spc="-10" dirty="0">
                <a:solidFill>
                  <a:srgbClr val="FFFFFF"/>
                </a:solidFill>
                <a:latin typeface="Arial"/>
                <a:cs typeface="Arial"/>
              </a:rPr>
              <a:t>additional Community Matrons appointed</a:t>
            </a:r>
            <a:endParaRPr sz="2000" dirty="0">
              <a:latin typeface="Arial"/>
              <a:cs typeface="Arial"/>
            </a:endParaRPr>
          </a:p>
        </p:txBody>
      </p:sp>
      <p:sp>
        <p:nvSpPr>
          <p:cNvPr id="47" name="TextBox 46">
            <a:extLst>
              <a:ext uri="{FF2B5EF4-FFF2-40B4-BE49-F238E27FC236}">
                <a16:creationId xmlns:a16="http://schemas.microsoft.com/office/drawing/2014/main" id="{FA92D32A-0741-2C33-C9C0-1AE0840D4E56}"/>
              </a:ext>
            </a:extLst>
          </p:cNvPr>
          <p:cNvSpPr txBox="1"/>
          <p:nvPr/>
        </p:nvSpPr>
        <p:spPr>
          <a:xfrm>
            <a:off x="508147" y="311082"/>
            <a:ext cx="818873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Improving Care </a:t>
            </a:r>
            <a:r>
              <a:rPr kumimoji="0" lang="en-GB" sz="280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lang="en-GB" sz="2800" kern="1200" dirty="0">
                <a:solidFill>
                  <a:prstClr val="white"/>
                </a:solidFill>
                <a:latin typeface="Arial" panose="020B0604020202020204" pitchFamily="34" charset="0"/>
                <a:ea typeface="+mn-ea"/>
                <a:cs typeface="Arial" panose="020B0604020202020204" pitchFamily="34" charset="0"/>
              </a:rPr>
              <a:t>I</a:t>
            </a:r>
            <a:r>
              <a:rPr kumimoji="0" lang="en-GB" sz="280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ncreased</a:t>
            </a:r>
            <a:r>
              <a:rPr kumimoji="0" lang="en-GB" sz="280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Clinical Leadership</a:t>
            </a:r>
          </a:p>
        </p:txBody>
      </p:sp>
      <p:sp>
        <p:nvSpPr>
          <p:cNvPr id="49" name="object 3">
            <a:extLst>
              <a:ext uri="{FF2B5EF4-FFF2-40B4-BE49-F238E27FC236}">
                <a16:creationId xmlns:a16="http://schemas.microsoft.com/office/drawing/2014/main" id="{F3FE64E6-D6E7-7631-77E9-3DEBB25016CD}"/>
              </a:ext>
            </a:extLst>
          </p:cNvPr>
          <p:cNvSpPr/>
          <p:nvPr/>
        </p:nvSpPr>
        <p:spPr>
          <a:xfrm>
            <a:off x="9188450" y="4218368"/>
            <a:ext cx="3003550" cy="1877632"/>
          </a:xfrm>
          <a:custGeom>
            <a:avLst/>
            <a:gdLst/>
            <a:ahLst/>
            <a:cxnLst/>
            <a:rect l="l" t="t" r="r" b="b"/>
            <a:pathLst>
              <a:path w="2533650" h="1657350">
                <a:moveTo>
                  <a:pt x="2533650" y="0"/>
                </a:moveTo>
                <a:lnTo>
                  <a:pt x="395731" y="0"/>
                </a:lnTo>
                <a:lnTo>
                  <a:pt x="349579" y="2662"/>
                </a:lnTo>
                <a:lnTo>
                  <a:pt x="304991" y="10451"/>
                </a:lnTo>
                <a:lnTo>
                  <a:pt x="262263" y="23069"/>
                </a:lnTo>
                <a:lnTo>
                  <a:pt x="221694" y="40220"/>
                </a:lnTo>
                <a:lnTo>
                  <a:pt x="183580" y="61608"/>
                </a:lnTo>
                <a:lnTo>
                  <a:pt x="148217" y="86934"/>
                </a:lnTo>
                <a:lnTo>
                  <a:pt x="115903" y="115903"/>
                </a:lnTo>
                <a:lnTo>
                  <a:pt x="86934" y="148217"/>
                </a:lnTo>
                <a:lnTo>
                  <a:pt x="61608" y="183580"/>
                </a:lnTo>
                <a:lnTo>
                  <a:pt x="40220" y="221694"/>
                </a:lnTo>
                <a:lnTo>
                  <a:pt x="23069" y="262263"/>
                </a:lnTo>
                <a:lnTo>
                  <a:pt x="10451" y="304991"/>
                </a:lnTo>
                <a:lnTo>
                  <a:pt x="2662" y="349579"/>
                </a:lnTo>
                <a:lnTo>
                  <a:pt x="0" y="395731"/>
                </a:lnTo>
                <a:lnTo>
                  <a:pt x="0" y="1261618"/>
                </a:lnTo>
                <a:lnTo>
                  <a:pt x="2662" y="1307768"/>
                </a:lnTo>
                <a:lnTo>
                  <a:pt x="10451" y="1352354"/>
                </a:lnTo>
                <a:lnTo>
                  <a:pt x="23069" y="1395081"/>
                </a:lnTo>
                <a:lnTo>
                  <a:pt x="40220" y="1435649"/>
                </a:lnTo>
                <a:lnTo>
                  <a:pt x="61608" y="1473764"/>
                </a:lnTo>
                <a:lnTo>
                  <a:pt x="86934" y="1509127"/>
                </a:lnTo>
                <a:lnTo>
                  <a:pt x="115903" y="1541441"/>
                </a:lnTo>
                <a:lnTo>
                  <a:pt x="148217" y="1570411"/>
                </a:lnTo>
                <a:lnTo>
                  <a:pt x="183580" y="1595738"/>
                </a:lnTo>
                <a:lnTo>
                  <a:pt x="221694" y="1617126"/>
                </a:lnTo>
                <a:lnTo>
                  <a:pt x="262263" y="1634279"/>
                </a:lnTo>
                <a:lnTo>
                  <a:pt x="304991" y="1646898"/>
                </a:lnTo>
                <a:lnTo>
                  <a:pt x="349579" y="1654687"/>
                </a:lnTo>
                <a:lnTo>
                  <a:pt x="395731" y="1657350"/>
                </a:lnTo>
                <a:lnTo>
                  <a:pt x="2533650" y="1657350"/>
                </a:lnTo>
                <a:lnTo>
                  <a:pt x="2533650" y="0"/>
                </a:lnTo>
                <a:close/>
              </a:path>
            </a:pathLst>
          </a:custGeom>
          <a:solidFill>
            <a:srgbClr val="1D684E"/>
          </a:solidFill>
        </p:spPr>
        <p:txBody>
          <a:bodyPr wrap="square" lIns="0" tIns="0" rIns="0" bIns="0" rtlCol="0"/>
          <a:lstStyle/>
          <a:p>
            <a:endParaRPr/>
          </a:p>
        </p:txBody>
      </p:sp>
      <p:sp>
        <p:nvSpPr>
          <p:cNvPr id="50" name="object 43">
            <a:extLst>
              <a:ext uri="{FF2B5EF4-FFF2-40B4-BE49-F238E27FC236}">
                <a16:creationId xmlns:a16="http://schemas.microsoft.com/office/drawing/2014/main" id="{DBA9E56B-E73A-5AD0-7D37-C75B08D26A60}"/>
              </a:ext>
            </a:extLst>
          </p:cNvPr>
          <p:cNvSpPr txBox="1"/>
          <p:nvPr/>
        </p:nvSpPr>
        <p:spPr>
          <a:xfrm>
            <a:off x="9251950" y="4335330"/>
            <a:ext cx="2713989" cy="1567737"/>
          </a:xfrm>
          <a:prstGeom prst="rect">
            <a:avLst/>
          </a:prstGeom>
        </p:spPr>
        <p:txBody>
          <a:bodyPr vert="horz" wrap="square" lIns="0" tIns="15875" rIns="0" bIns="0" rtlCol="0">
            <a:spAutoFit/>
          </a:bodyPr>
          <a:lstStyle/>
          <a:p>
            <a:pPr marL="167005" marR="5080" indent="-154305" algn="r">
              <a:lnSpc>
                <a:spcPct val="100000"/>
              </a:lnSpc>
              <a:spcBef>
                <a:spcPts val="125"/>
              </a:spcBef>
            </a:pPr>
            <a:r>
              <a:rPr lang="en-GB" sz="2000" b="1" dirty="0">
                <a:solidFill>
                  <a:schemeClr val="bg1"/>
                </a:solidFill>
                <a:latin typeface="Arial"/>
                <a:cs typeface="Arial"/>
              </a:rPr>
              <a:t>Executive</a:t>
            </a:r>
            <a:r>
              <a:rPr lang="en-GB" sz="2000" b="1" spc="-45" dirty="0">
                <a:solidFill>
                  <a:schemeClr val="bg1"/>
                </a:solidFill>
                <a:latin typeface="Arial"/>
                <a:cs typeface="Arial"/>
              </a:rPr>
              <a:t> </a:t>
            </a:r>
            <a:r>
              <a:rPr lang="en-GB" sz="2000" b="1" spc="-25" dirty="0">
                <a:solidFill>
                  <a:schemeClr val="bg1"/>
                </a:solidFill>
                <a:latin typeface="Arial"/>
                <a:cs typeface="Arial"/>
              </a:rPr>
              <a:t>Team,</a:t>
            </a:r>
            <a:r>
              <a:rPr lang="en-GB" sz="2000" b="1" spc="-5" dirty="0">
                <a:solidFill>
                  <a:schemeClr val="bg1"/>
                </a:solidFill>
                <a:latin typeface="Arial"/>
                <a:cs typeface="Arial"/>
              </a:rPr>
              <a:t> </a:t>
            </a:r>
          </a:p>
          <a:p>
            <a:pPr marL="167005" marR="5080" indent="-154305" algn="r">
              <a:lnSpc>
                <a:spcPct val="100000"/>
              </a:lnSpc>
              <a:spcBef>
                <a:spcPts val="125"/>
              </a:spcBef>
            </a:pPr>
            <a:r>
              <a:rPr lang="en-GB" sz="2000" b="1" spc="-10" dirty="0">
                <a:solidFill>
                  <a:schemeClr val="bg1"/>
                </a:solidFill>
                <a:latin typeface="Arial"/>
                <a:cs typeface="Arial"/>
              </a:rPr>
              <a:t>Non-</a:t>
            </a:r>
            <a:r>
              <a:rPr lang="en-GB" sz="2000" b="1" dirty="0">
                <a:solidFill>
                  <a:schemeClr val="bg1"/>
                </a:solidFill>
                <a:latin typeface="Arial"/>
                <a:cs typeface="Arial"/>
              </a:rPr>
              <a:t>Executive</a:t>
            </a:r>
            <a:r>
              <a:rPr lang="en-GB" sz="2000" b="1" spc="25" dirty="0">
                <a:solidFill>
                  <a:schemeClr val="bg1"/>
                </a:solidFill>
                <a:latin typeface="Arial"/>
                <a:cs typeface="Arial"/>
              </a:rPr>
              <a:t> </a:t>
            </a:r>
            <a:r>
              <a:rPr lang="en-GB" sz="2000" b="1" spc="-10" dirty="0">
                <a:solidFill>
                  <a:schemeClr val="bg1"/>
                </a:solidFill>
                <a:latin typeface="Arial"/>
                <a:cs typeface="Arial"/>
              </a:rPr>
              <a:t>Directors</a:t>
            </a:r>
            <a:r>
              <a:rPr lang="en-GB" sz="2000" b="1" spc="-45" dirty="0">
                <a:solidFill>
                  <a:schemeClr val="bg1"/>
                </a:solidFill>
                <a:latin typeface="Arial"/>
                <a:cs typeface="Arial"/>
              </a:rPr>
              <a:t> </a:t>
            </a:r>
            <a:r>
              <a:rPr lang="en-GB" sz="2000" b="1" dirty="0">
                <a:solidFill>
                  <a:schemeClr val="bg1"/>
                </a:solidFill>
                <a:latin typeface="Arial"/>
                <a:cs typeface="Arial"/>
              </a:rPr>
              <a:t>and</a:t>
            </a:r>
            <a:r>
              <a:rPr lang="en-GB" sz="2000" b="1" spc="-40" dirty="0">
                <a:solidFill>
                  <a:schemeClr val="bg1"/>
                </a:solidFill>
                <a:latin typeface="Arial"/>
                <a:cs typeface="Arial"/>
              </a:rPr>
              <a:t> </a:t>
            </a:r>
            <a:r>
              <a:rPr lang="en-GB" sz="2000" b="1" spc="-10" dirty="0">
                <a:solidFill>
                  <a:schemeClr val="bg1"/>
                </a:solidFill>
                <a:latin typeface="Arial"/>
                <a:cs typeface="Arial"/>
              </a:rPr>
              <a:t>Governors </a:t>
            </a:r>
            <a:r>
              <a:rPr lang="en-GB" sz="2000" b="1" dirty="0">
                <a:solidFill>
                  <a:schemeClr val="bg1"/>
                </a:solidFill>
                <a:latin typeface="Arial"/>
                <a:cs typeface="Arial"/>
              </a:rPr>
              <a:t>are</a:t>
            </a:r>
            <a:r>
              <a:rPr lang="en-GB" sz="2000" b="1" spc="-15" dirty="0">
                <a:solidFill>
                  <a:schemeClr val="bg1"/>
                </a:solidFill>
                <a:latin typeface="Arial"/>
                <a:cs typeface="Arial"/>
              </a:rPr>
              <a:t> </a:t>
            </a:r>
            <a:r>
              <a:rPr lang="en-GB" sz="2000" b="1" dirty="0">
                <a:solidFill>
                  <a:schemeClr val="bg1"/>
                </a:solidFill>
                <a:latin typeface="Arial"/>
                <a:cs typeface="Arial"/>
              </a:rPr>
              <a:t>all</a:t>
            </a:r>
            <a:r>
              <a:rPr lang="en-GB" sz="2000" b="1" spc="-60" dirty="0">
                <a:solidFill>
                  <a:schemeClr val="bg1"/>
                </a:solidFill>
                <a:latin typeface="Arial"/>
                <a:cs typeface="Arial"/>
              </a:rPr>
              <a:t> </a:t>
            </a:r>
            <a:r>
              <a:rPr lang="en-GB" sz="2000" b="1" dirty="0">
                <a:solidFill>
                  <a:schemeClr val="bg1"/>
                </a:solidFill>
                <a:latin typeface="Arial"/>
                <a:cs typeface="Arial"/>
              </a:rPr>
              <a:t>aligned</a:t>
            </a:r>
            <a:r>
              <a:rPr lang="en-GB" sz="2000" b="1" spc="-15" dirty="0">
                <a:solidFill>
                  <a:schemeClr val="bg1"/>
                </a:solidFill>
                <a:latin typeface="Arial"/>
                <a:cs typeface="Arial"/>
              </a:rPr>
              <a:t> </a:t>
            </a:r>
            <a:r>
              <a:rPr lang="en-GB" sz="2000" b="1" dirty="0">
                <a:solidFill>
                  <a:schemeClr val="bg1"/>
                </a:solidFill>
                <a:latin typeface="Arial"/>
                <a:cs typeface="Arial"/>
              </a:rPr>
              <a:t>to</a:t>
            </a:r>
            <a:r>
              <a:rPr lang="en-GB" sz="2000" b="1" spc="-80" dirty="0">
                <a:solidFill>
                  <a:schemeClr val="bg1"/>
                </a:solidFill>
                <a:latin typeface="Arial"/>
                <a:cs typeface="Arial"/>
              </a:rPr>
              <a:t> </a:t>
            </a:r>
            <a:r>
              <a:rPr lang="en-GB" sz="2000" b="1" dirty="0">
                <a:solidFill>
                  <a:schemeClr val="bg1"/>
                </a:solidFill>
                <a:latin typeface="Arial"/>
                <a:cs typeface="Arial"/>
              </a:rPr>
              <a:t>localities</a:t>
            </a:r>
            <a:endParaRPr sz="2000" b="1" dirty="0">
              <a:solidFill>
                <a:schemeClr val="bg1"/>
              </a:solidFill>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E46C164-551F-E0AE-44E3-19FC3256538B}"/>
              </a:ext>
            </a:extLst>
          </p:cNvPr>
          <p:cNvSpPr txBox="1"/>
          <p:nvPr/>
        </p:nvSpPr>
        <p:spPr>
          <a:xfrm>
            <a:off x="607033" y="1297858"/>
            <a:ext cx="7770051" cy="4524315"/>
          </a:xfrm>
          <a:prstGeom prst="rect">
            <a:avLst/>
          </a:prstGeom>
          <a:noFill/>
        </p:spPr>
        <p:txBody>
          <a:bodyPr wrap="square">
            <a:spAutoFit/>
          </a:bodyPr>
          <a:lstStyle/>
          <a:p>
            <a:pPr>
              <a:defRPr/>
            </a:pPr>
            <a:r>
              <a:rPr lang="en-GB" sz="2800" b="1" kern="100" dirty="0">
                <a:solidFill>
                  <a:srgbClr val="002060"/>
                </a:solidFill>
                <a:latin typeface="Arial" panose="020B0604020202020204"/>
                <a:ea typeface="Calibri" panose="020F0502020204030204" pitchFamily="34" charset="0"/>
                <a:cs typeface="Times New Roman" panose="02020603050405020304" pitchFamily="18" charset="0"/>
              </a:rPr>
              <a:t>Redesigning Corporate Services</a:t>
            </a:r>
          </a:p>
          <a:p>
            <a:pPr marL="342900" indent="-342900">
              <a:buFont typeface="Arial" panose="020B0604020202020204" pitchFamily="34" charset="0"/>
              <a:buChar char="•"/>
              <a:defRPr/>
            </a:pPr>
            <a:endParaRPr lang="en-GB" sz="2200" b="1" kern="100" dirty="0">
              <a:solidFill>
                <a:srgbClr val="0190D4"/>
              </a:solidFill>
              <a:latin typeface="Arial" panose="020B0604020202020204"/>
              <a:ea typeface="Calibri" panose="020F0502020204030204" pitchFamily="34" charset="0"/>
              <a:cs typeface="Times New Roman" panose="02020603050405020304" pitchFamily="18" charset="0"/>
            </a:endParaRPr>
          </a:p>
          <a:p>
            <a:pPr marL="342900" indent="-342900">
              <a:spcAft>
                <a:spcPts val="600"/>
              </a:spcAft>
              <a:buClr>
                <a:srgbClr val="C10172"/>
              </a:buClr>
              <a:buFont typeface="Arial" panose="020B0604020202020204" pitchFamily="34" charset="0"/>
              <a:buChar char="•"/>
              <a:defRPr/>
            </a:pPr>
            <a:r>
              <a:rPr lang="en-GB" sz="2200" kern="100" dirty="0">
                <a:solidFill>
                  <a:schemeClr val="tx1"/>
                </a:solidFill>
                <a:latin typeface="Arial" panose="020B0604020202020204"/>
                <a:ea typeface="Calibri" panose="020F0502020204030204" pitchFamily="34" charset="0"/>
                <a:cs typeface="Times New Roman" panose="02020603050405020304" pitchFamily="18" charset="0"/>
              </a:rPr>
              <a:t>To make sure our corporate services are of </a:t>
            </a:r>
            <a:r>
              <a:rPr lang="en-GB" sz="2200" b="1" kern="100" dirty="0">
                <a:solidFill>
                  <a:schemeClr val="tx1"/>
                </a:solidFill>
                <a:latin typeface="Arial" panose="020B0604020202020204"/>
                <a:ea typeface="Calibri" panose="020F0502020204030204" pitchFamily="34" charset="0"/>
                <a:cs typeface="Times New Roman" panose="02020603050405020304" pitchFamily="18" charset="0"/>
              </a:rPr>
              <a:t>high quality </a:t>
            </a:r>
            <a:r>
              <a:rPr lang="en-GB" sz="2200" kern="100" dirty="0">
                <a:solidFill>
                  <a:schemeClr val="tx1"/>
                </a:solidFill>
                <a:latin typeface="Arial" panose="020B0604020202020204"/>
                <a:ea typeface="Calibri" panose="020F0502020204030204" pitchFamily="34" charset="0"/>
                <a:cs typeface="Times New Roman" panose="02020603050405020304" pitchFamily="18" charset="0"/>
              </a:rPr>
              <a:t>and can effectively support our clinical staff to deliver better outcomes for service users, carers and families.</a:t>
            </a:r>
          </a:p>
          <a:p>
            <a:pPr marL="342900" indent="-342900">
              <a:spcAft>
                <a:spcPts val="600"/>
              </a:spcAft>
              <a:buClr>
                <a:srgbClr val="C10172"/>
              </a:buClr>
              <a:buFont typeface="Arial" panose="020B0604020202020204" pitchFamily="34" charset="0"/>
              <a:buChar char="•"/>
              <a:defRPr/>
            </a:pPr>
            <a:r>
              <a:rPr lang="en-GB" sz="2200" kern="100" dirty="0">
                <a:solidFill>
                  <a:schemeClr val="tx1"/>
                </a:solidFill>
                <a:latin typeface="Arial" panose="020B0604020202020204"/>
                <a:ea typeface="Calibri" panose="020F0502020204030204" pitchFamily="34" charset="0"/>
                <a:cs typeface="Times New Roman" panose="02020603050405020304" pitchFamily="18" charset="0"/>
              </a:rPr>
              <a:t>To make sure they align and integrate much more closely with our five </a:t>
            </a:r>
            <a:r>
              <a:rPr lang="en-GB" sz="2200" b="1" kern="100" dirty="0">
                <a:solidFill>
                  <a:schemeClr val="tx1"/>
                </a:solidFill>
                <a:latin typeface="Arial" panose="020B0604020202020204"/>
                <a:ea typeface="Calibri" panose="020F0502020204030204" pitchFamily="34" charset="0"/>
                <a:cs typeface="Times New Roman" panose="02020603050405020304" pitchFamily="18" charset="0"/>
              </a:rPr>
              <a:t>clinical localities. </a:t>
            </a:r>
          </a:p>
          <a:p>
            <a:pPr marL="342900" indent="-342900">
              <a:spcAft>
                <a:spcPts val="600"/>
              </a:spcAft>
              <a:buClr>
                <a:srgbClr val="C10172"/>
              </a:buClr>
              <a:buFont typeface="Arial" panose="020B0604020202020204" pitchFamily="34" charset="0"/>
              <a:buChar char="•"/>
              <a:defRPr/>
            </a:pPr>
            <a:r>
              <a:rPr lang="en-GB" sz="2200" kern="100" dirty="0">
                <a:solidFill>
                  <a:schemeClr val="tx1"/>
                </a:solidFill>
                <a:latin typeface="Arial" panose="020B0604020202020204"/>
                <a:ea typeface="Calibri" panose="020F0502020204030204" pitchFamily="34" charset="0"/>
                <a:cs typeface="Times New Roman" panose="02020603050405020304" pitchFamily="18" charset="0"/>
              </a:rPr>
              <a:t>To be </a:t>
            </a:r>
            <a:r>
              <a:rPr lang="en-GB" sz="2200" b="1" kern="100" dirty="0">
                <a:solidFill>
                  <a:schemeClr val="tx1"/>
                </a:solidFill>
                <a:latin typeface="Arial" panose="020B0604020202020204"/>
                <a:ea typeface="Calibri" panose="020F0502020204030204" pitchFamily="34" charset="0"/>
                <a:cs typeface="Times New Roman" panose="02020603050405020304" pitchFamily="18" charset="0"/>
              </a:rPr>
              <a:t>more efficient </a:t>
            </a:r>
            <a:r>
              <a:rPr lang="en-GB" sz="2200" kern="100" dirty="0">
                <a:solidFill>
                  <a:schemeClr val="tx1"/>
                </a:solidFill>
                <a:latin typeface="Arial" panose="020B0604020202020204"/>
                <a:ea typeface="Calibri" panose="020F0502020204030204" pitchFamily="34" charset="0"/>
                <a:cs typeface="Times New Roman" panose="02020603050405020304" pitchFamily="18" charset="0"/>
              </a:rPr>
              <a:t>and make processes more streamlined and consistent.</a:t>
            </a:r>
          </a:p>
          <a:p>
            <a:pPr marL="342900" indent="-342900">
              <a:spcAft>
                <a:spcPts val="600"/>
              </a:spcAft>
              <a:buClr>
                <a:srgbClr val="C10172"/>
              </a:buClr>
              <a:buFont typeface="Arial" panose="020B0604020202020204" pitchFamily="34" charset="0"/>
              <a:buChar char="•"/>
              <a:defRPr/>
            </a:pPr>
            <a:r>
              <a:rPr lang="en-GB" sz="2200" kern="100" dirty="0">
                <a:solidFill>
                  <a:schemeClr val="tx1"/>
                </a:solidFill>
                <a:latin typeface="Arial" panose="020B0604020202020204"/>
                <a:ea typeface="Calibri" panose="020F0502020204030204" pitchFamily="34" charset="0"/>
                <a:cs typeface="Times New Roman" panose="02020603050405020304" pitchFamily="18" charset="0"/>
              </a:rPr>
              <a:t>To deliver a structure that supports </a:t>
            </a:r>
            <a:r>
              <a:rPr lang="en-GB" sz="2200" b="1" kern="100" dirty="0">
                <a:solidFill>
                  <a:schemeClr val="tx1"/>
                </a:solidFill>
                <a:latin typeface="Arial" panose="020B0604020202020204"/>
                <a:ea typeface="Calibri" panose="020F0502020204030204" pitchFamily="34" charset="0"/>
                <a:cs typeface="Times New Roman" panose="02020603050405020304" pitchFamily="18" charset="0"/>
              </a:rPr>
              <a:t>career development </a:t>
            </a:r>
            <a:r>
              <a:rPr lang="en-GB" sz="2200" kern="100" dirty="0">
                <a:solidFill>
                  <a:schemeClr val="tx1"/>
                </a:solidFill>
                <a:latin typeface="Arial" panose="020B0604020202020204"/>
                <a:ea typeface="Calibri" panose="020F0502020204030204" pitchFamily="34" charset="0"/>
                <a:cs typeface="Times New Roman" panose="02020603050405020304" pitchFamily="18" charset="0"/>
              </a:rPr>
              <a:t>and opportunities within NSFT.</a:t>
            </a:r>
          </a:p>
          <a:p>
            <a:pPr marL="342900" indent="-342900">
              <a:spcAft>
                <a:spcPts val="600"/>
              </a:spcAft>
              <a:buFont typeface="Arial" panose="020B0604020202020204" pitchFamily="34" charset="0"/>
              <a:buChar char="•"/>
              <a:defRPr/>
            </a:pPr>
            <a:endParaRPr lang="en-GB" sz="2000" kern="100" dirty="0">
              <a:solidFill>
                <a:schemeClr val="tx1"/>
              </a:solidFill>
              <a:latin typeface="Arial" panose="020B0604020202020204"/>
              <a:ea typeface="Calibri" panose="020F0502020204030204" pitchFamily="34"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8B99E0C7-ACE6-9CDF-CF82-2660F9947955}"/>
              </a:ext>
            </a:extLst>
          </p:cNvPr>
          <p:cNvSpPr/>
          <p:nvPr/>
        </p:nvSpPr>
        <p:spPr>
          <a:xfrm>
            <a:off x="-326971" y="189526"/>
            <a:ext cx="8991999" cy="781466"/>
          </a:xfrm>
          <a:prstGeom prst="roundRect">
            <a:avLst>
              <a:gd name="adj" fmla="val 23878"/>
            </a:avLst>
          </a:prstGeom>
          <a:solidFill>
            <a:srgbClr val="0D7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2781308-EF74-8458-375F-611AB6008F57}"/>
              </a:ext>
            </a:extLst>
          </p:cNvPr>
          <p:cNvSpPr txBox="1"/>
          <p:nvPr/>
        </p:nvSpPr>
        <p:spPr>
          <a:xfrm>
            <a:off x="672994" y="309443"/>
            <a:ext cx="8113445" cy="523220"/>
          </a:xfrm>
          <a:prstGeom prst="rect">
            <a:avLst/>
          </a:prstGeom>
          <a:noFill/>
        </p:spPr>
        <p:txBody>
          <a:bodyPr wrap="square">
            <a:spAutoFit/>
          </a:bodyPr>
          <a:lstStyle/>
          <a:p>
            <a:r>
              <a:rPr lang="en-GB" sz="2800" b="1" dirty="0">
                <a:solidFill>
                  <a:schemeClr val="bg1"/>
                </a:solidFill>
                <a:latin typeface="Arial" panose="020B0604020202020204" pitchFamily="34" charset="0"/>
                <a:cs typeface="Arial" panose="020B0604020202020204" pitchFamily="34" charset="0"/>
              </a:rPr>
              <a:t>Improving Care </a:t>
            </a:r>
            <a:r>
              <a:rPr lang="en-GB" sz="2800" dirty="0">
                <a:solidFill>
                  <a:schemeClr val="bg1"/>
                </a:solidFill>
                <a:latin typeface="Arial" panose="020B0604020202020204" pitchFamily="34" charset="0"/>
                <a:cs typeface="Arial" panose="020B0604020202020204" pitchFamily="34" charset="0"/>
              </a:rPr>
              <a:t>– Corporate services redesign</a:t>
            </a:r>
            <a:endParaRPr lang="en-GB" sz="2000" dirty="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283EE59-5778-7F2C-C8D7-D821F0945285}"/>
              </a:ext>
            </a:extLst>
          </p:cNvPr>
          <p:cNvSpPr/>
          <p:nvPr/>
        </p:nvSpPr>
        <p:spPr>
          <a:xfrm>
            <a:off x="-936246" y="-195903"/>
            <a:ext cx="930605" cy="6864377"/>
          </a:xfrm>
          <a:prstGeom prst="rect">
            <a:avLst/>
          </a:prstGeom>
          <a:solidFill>
            <a:srgbClr val="E3EB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717F36B1-D9B1-9419-C55E-7EA898F10A7E}"/>
              </a:ext>
            </a:extLst>
          </p:cNvPr>
          <p:cNvPicPr>
            <a:picLocks noChangeAspect="1"/>
          </p:cNvPicPr>
          <p:nvPr/>
        </p:nvPicPr>
        <p:blipFill>
          <a:blip r:embed="rId3"/>
          <a:stretch>
            <a:fillRect/>
          </a:stretch>
        </p:blipFill>
        <p:spPr>
          <a:xfrm>
            <a:off x="8665029" y="2144383"/>
            <a:ext cx="3369656" cy="2517866"/>
          </a:xfrm>
          <a:prstGeom prst="rect">
            <a:avLst/>
          </a:prstGeom>
        </p:spPr>
      </p:pic>
    </p:spTree>
    <p:extLst>
      <p:ext uri="{BB962C8B-B14F-4D97-AF65-F5344CB8AC3E}">
        <p14:creationId xmlns:p14="http://schemas.microsoft.com/office/powerpoint/2010/main" val="2545404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ainbow colored line on a black background&#10;&#10;Description automatically generated">
            <a:extLst>
              <a:ext uri="{FF2B5EF4-FFF2-40B4-BE49-F238E27FC236}">
                <a16:creationId xmlns:a16="http://schemas.microsoft.com/office/drawing/2014/main" id="{6D7F28C0-9CF1-95EB-141B-EED788F758B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0500" t="21460" r="22000" b="17841"/>
          <a:stretch/>
        </p:blipFill>
        <p:spPr>
          <a:xfrm>
            <a:off x="8226505" y="1251366"/>
            <a:ext cx="3499829" cy="2515667"/>
          </a:xfrm>
          <a:prstGeom prst="rect">
            <a:avLst/>
          </a:prstGeom>
        </p:spPr>
      </p:pic>
      <p:sp>
        <p:nvSpPr>
          <p:cNvPr id="9" name="TextBox 8">
            <a:extLst>
              <a:ext uri="{FF2B5EF4-FFF2-40B4-BE49-F238E27FC236}">
                <a16:creationId xmlns:a16="http://schemas.microsoft.com/office/drawing/2014/main" id="{E60F4EED-C449-E84D-273F-A446437F830A}"/>
              </a:ext>
            </a:extLst>
          </p:cNvPr>
          <p:cNvSpPr txBox="1"/>
          <p:nvPr/>
        </p:nvSpPr>
        <p:spPr>
          <a:xfrm>
            <a:off x="457688" y="1166685"/>
            <a:ext cx="8229112" cy="1938992"/>
          </a:xfrm>
          <a:prstGeom prst="rect">
            <a:avLst/>
          </a:prstGeom>
          <a:noFill/>
        </p:spPr>
        <p:txBody>
          <a:bodyPr wrap="square" lIns="91440" tIns="45720" rIns="91440" bIns="45720" anchor="t">
            <a:spAutoFit/>
          </a:bodyPr>
          <a:lstStyle/>
          <a:p>
            <a:r>
              <a:rPr lang="en-GB" sz="2400" b="1" dirty="0">
                <a:latin typeface="Arial"/>
                <a:cs typeface="Arial"/>
              </a:rPr>
              <a:t>We will have had 8 CQC inspections in 10 years.</a:t>
            </a:r>
            <a:endParaRPr lang="en-US" sz="2400" dirty="0">
              <a:latin typeface="Calibri" panose="020F0502020204030204"/>
              <a:ea typeface="Calibri"/>
              <a:cs typeface="Calibri"/>
            </a:endParaRPr>
          </a:p>
          <a:p>
            <a:endParaRPr lang="en-GB" sz="2400" b="1" dirty="0">
              <a:latin typeface="Arial"/>
              <a:cs typeface="Arial"/>
            </a:endParaRPr>
          </a:p>
          <a:p>
            <a:r>
              <a:rPr lang="en-GB" sz="2400" b="1" dirty="0">
                <a:solidFill>
                  <a:srgbClr val="008E46"/>
                </a:solidFill>
                <a:latin typeface="Arial"/>
                <a:cs typeface="Arial"/>
              </a:rPr>
              <a:t>We are an improving Trust, </a:t>
            </a:r>
          </a:p>
          <a:p>
            <a:r>
              <a:rPr lang="en-GB" sz="2400" b="1" dirty="0">
                <a:solidFill>
                  <a:srgbClr val="008E46"/>
                </a:solidFill>
                <a:latin typeface="Arial"/>
                <a:cs typeface="Arial"/>
              </a:rPr>
              <a:t>moving from NOF4 to NOF3 in early 2025.</a:t>
            </a:r>
            <a:endParaRPr lang="en-US" sz="2400" dirty="0">
              <a:solidFill>
                <a:srgbClr val="008E46"/>
              </a:solidFill>
              <a:ea typeface="Calibri"/>
              <a:cs typeface="Calibri"/>
            </a:endParaRPr>
          </a:p>
          <a:p>
            <a:endParaRPr lang="en-GB" sz="2400" b="1" dirty="0">
              <a:solidFill>
                <a:srgbClr val="0070C0"/>
              </a:solidFill>
              <a:latin typeface="Arial"/>
              <a:ea typeface="Calibri"/>
              <a:cs typeface="Arial"/>
            </a:endParaRPr>
          </a:p>
        </p:txBody>
      </p:sp>
      <p:graphicFrame>
        <p:nvGraphicFramePr>
          <p:cNvPr id="10" name="Table 9">
            <a:extLst>
              <a:ext uri="{FF2B5EF4-FFF2-40B4-BE49-F238E27FC236}">
                <a16:creationId xmlns:a16="http://schemas.microsoft.com/office/drawing/2014/main" id="{B76D21A2-C37E-D52D-79C8-9B77E2776E93}"/>
              </a:ext>
            </a:extLst>
          </p:cNvPr>
          <p:cNvGraphicFramePr>
            <a:graphicFrameLocks noGrp="1"/>
          </p:cNvGraphicFramePr>
          <p:nvPr>
            <p:extLst>
              <p:ext uri="{D42A27DB-BD31-4B8C-83A1-F6EECF244321}">
                <p14:modId xmlns:p14="http://schemas.microsoft.com/office/powerpoint/2010/main" val="140532967"/>
              </p:ext>
            </p:extLst>
          </p:nvPr>
        </p:nvGraphicFramePr>
        <p:xfrm>
          <a:off x="490904" y="3553333"/>
          <a:ext cx="11024398" cy="2053301"/>
        </p:xfrm>
        <a:graphic>
          <a:graphicData uri="http://schemas.openxmlformats.org/drawingml/2006/table">
            <a:tbl>
              <a:tblPr firstRow="1" bandRow="1">
                <a:tableStyleId>{5C22544A-7EE6-4342-B048-85BDC9FD1C3A}</a:tableStyleId>
              </a:tblPr>
              <a:tblGrid>
                <a:gridCol w="1574914">
                  <a:extLst>
                    <a:ext uri="{9D8B030D-6E8A-4147-A177-3AD203B41FA5}">
                      <a16:colId xmlns:a16="http://schemas.microsoft.com/office/drawing/2014/main" val="3620670214"/>
                    </a:ext>
                  </a:extLst>
                </a:gridCol>
                <a:gridCol w="1574914">
                  <a:extLst>
                    <a:ext uri="{9D8B030D-6E8A-4147-A177-3AD203B41FA5}">
                      <a16:colId xmlns:a16="http://schemas.microsoft.com/office/drawing/2014/main" val="3568972580"/>
                    </a:ext>
                  </a:extLst>
                </a:gridCol>
                <a:gridCol w="1574914">
                  <a:extLst>
                    <a:ext uri="{9D8B030D-6E8A-4147-A177-3AD203B41FA5}">
                      <a16:colId xmlns:a16="http://schemas.microsoft.com/office/drawing/2014/main" val="3442060795"/>
                    </a:ext>
                  </a:extLst>
                </a:gridCol>
                <a:gridCol w="1574914">
                  <a:extLst>
                    <a:ext uri="{9D8B030D-6E8A-4147-A177-3AD203B41FA5}">
                      <a16:colId xmlns:a16="http://schemas.microsoft.com/office/drawing/2014/main" val="3144242471"/>
                    </a:ext>
                  </a:extLst>
                </a:gridCol>
                <a:gridCol w="1574914">
                  <a:extLst>
                    <a:ext uri="{9D8B030D-6E8A-4147-A177-3AD203B41FA5}">
                      <a16:colId xmlns:a16="http://schemas.microsoft.com/office/drawing/2014/main" val="3427408683"/>
                    </a:ext>
                  </a:extLst>
                </a:gridCol>
                <a:gridCol w="1574914">
                  <a:extLst>
                    <a:ext uri="{9D8B030D-6E8A-4147-A177-3AD203B41FA5}">
                      <a16:colId xmlns:a16="http://schemas.microsoft.com/office/drawing/2014/main" val="3042019500"/>
                    </a:ext>
                  </a:extLst>
                </a:gridCol>
                <a:gridCol w="1574914">
                  <a:extLst>
                    <a:ext uri="{9D8B030D-6E8A-4147-A177-3AD203B41FA5}">
                      <a16:colId xmlns:a16="http://schemas.microsoft.com/office/drawing/2014/main" val="530799108"/>
                    </a:ext>
                  </a:extLst>
                </a:gridCol>
              </a:tblGrid>
              <a:tr h="1093815">
                <a:tc>
                  <a:txBody>
                    <a:bodyPr/>
                    <a:lstStyle/>
                    <a:p>
                      <a:pPr marL="0" algn="ctr" rtl="0" eaLnBrk="1" latinLnBrk="0" hangingPunct="1">
                        <a:buNone/>
                      </a:pPr>
                      <a:r>
                        <a:rPr lang="en-GB" sz="2400" b="1" kern="1200">
                          <a:solidFill>
                            <a:schemeClr val="bg1"/>
                          </a:solidFill>
                          <a:effectLst/>
                          <a:latin typeface="Arial"/>
                        </a:rPr>
                        <a:t>2015</a:t>
                      </a:r>
                      <a:endParaRPr lang="en-GB" sz="2400">
                        <a:solidFill>
                          <a:schemeClr val="bg1"/>
                        </a:solidFill>
                        <a:effectLst/>
                        <a:latin typeface="Arial"/>
                      </a:endParaRPr>
                    </a:p>
                  </a:txBody>
                  <a:tcPr marL="0" marR="0" marT="0" marB="0" anchor="ctr">
                    <a:lnL w="12700">
                      <a:solidFill>
                        <a:schemeClr val="bg1"/>
                      </a:solidFill>
                    </a:lnL>
                    <a:lnR w="12700">
                      <a:solidFill>
                        <a:schemeClr val="bg1"/>
                      </a:solidFill>
                    </a:lnR>
                    <a:lnT w="12700">
                      <a:solidFill>
                        <a:schemeClr val="bg1"/>
                      </a:solidFill>
                    </a:lnT>
                    <a:lnB w="12700">
                      <a:solidFill>
                        <a:schemeClr val="bg1"/>
                      </a:solidFill>
                    </a:lnB>
                    <a:solidFill>
                      <a:srgbClr val="0070C0"/>
                    </a:solidFill>
                  </a:tcPr>
                </a:tc>
                <a:tc>
                  <a:txBody>
                    <a:bodyPr/>
                    <a:lstStyle/>
                    <a:p>
                      <a:pPr marL="0" algn="ctr" rtl="0" eaLnBrk="1" latinLnBrk="0" hangingPunct="1">
                        <a:buNone/>
                      </a:pPr>
                      <a:r>
                        <a:rPr lang="en-GB" sz="2400" b="1" kern="1200">
                          <a:solidFill>
                            <a:schemeClr val="bg1"/>
                          </a:solidFill>
                          <a:effectLst/>
                          <a:latin typeface="Arial"/>
                        </a:rPr>
                        <a:t>2016</a:t>
                      </a:r>
                    </a:p>
                  </a:txBody>
                  <a:tcPr marL="0" marR="0" marT="0" marB="0" anchor="ctr">
                    <a:lnL w="12700">
                      <a:solidFill>
                        <a:schemeClr val="bg1"/>
                      </a:solidFill>
                    </a:lnL>
                    <a:lnR w="12700">
                      <a:solidFill>
                        <a:schemeClr val="bg1"/>
                      </a:solidFill>
                    </a:lnR>
                    <a:lnT w="12700">
                      <a:solidFill>
                        <a:schemeClr val="bg1"/>
                      </a:solidFill>
                    </a:lnT>
                    <a:lnB w="12700">
                      <a:solidFill>
                        <a:schemeClr val="bg1"/>
                      </a:solidFill>
                    </a:lnB>
                    <a:solidFill>
                      <a:srgbClr val="0070C0"/>
                    </a:solidFill>
                  </a:tcPr>
                </a:tc>
                <a:tc>
                  <a:txBody>
                    <a:bodyPr/>
                    <a:lstStyle/>
                    <a:p>
                      <a:pPr marL="0" algn="ctr" rtl="0" eaLnBrk="1" latinLnBrk="0" hangingPunct="1">
                        <a:buNone/>
                      </a:pPr>
                      <a:r>
                        <a:rPr lang="en-GB" sz="2400" b="1" kern="1200">
                          <a:solidFill>
                            <a:schemeClr val="bg1"/>
                          </a:solidFill>
                          <a:effectLst/>
                          <a:latin typeface="Arial"/>
                        </a:rPr>
                        <a:t>2017</a:t>
                      </a:r>
                      <a:endParaRPr lang="en-GB" sz="2400">
                        <a:solidFill>
                          <a:schemeClr val="bg1"/>
                        </a:solidFill>
                        <a:effectLst/>
                        <a:latin typeface="Arial"/>
                      </a:endParaRPr>
                    </a:p>
                  </a:txBody>
                  <a:tcPr marL="0" marR="0" marT="0" marB="0" anchor="ctr">
                    <a:lnL w="12700">
                      <a:solidFill>
                        <a:schemeClr val="bg1"/>
                      </a:solidFill>
                    </a:lnL>
                    <a:lnR w="12700">
                      <a:solidFill>
                        <a:schemeClr val="bg1"/>
                      </a:solidFill>
                    </a:lnR>
                    <a:lnT w="12700">
                      <a:solidFill>
                        <a:schemeClr val="bg1"/>
                      </a:solidFill>
                    </a:lnT>
                    <a:lnB w="12700">
                      <a:solidFill>
                        <a:schemeClr val="bg1"/>
                      </a:solidFill>
                    </a:lnB>
                    <a:solidFill>
                      <a:srgbClr val="0070C0"/>
                    </a:solidFill>
                  </a:tcPr>
                </a:tc>
                <a:tc>
                  <a:txBody>
                    <a:bodyPr/>
                    <a:lstStyle/>
                    <a:p>
                      <a:pPr marL="0" algn="ctr" rtl="0" eaLnBrk="1" latinLnBrk="0" hangingPunct="1">
                        <a:buNone/>
                      </a:pPr>
                      <a:r>
                        <a:rPr lang="en-GB" sz="2400" b="1" kern="1200">
                          <a:solidFill>
                            <a:schemeClr val="bg1"/>
                          </a:solidFill>
                          <a:effectLst/>
                          <a:latin typeface="Arial"/>
                        </a:rPr>
                        <a:t>2018</a:t>
                      </a:r>
                      <a:endParaRPr lang="en-GB" sz="2400">
                        <a:solidFill>
                          <a:schemeClr val="bg1"/>
                        </a:solidFill>
                        <a:effectLst/>
                        <a:latin typeface="Arial"/>
                      </a:endParaRPr>
                    </a:p>
                  </a:txBody>
                  <a:tcPr marL="0" marR="0" marT="0" marB="0" anchor="ctr">
                    <a:lnL w="12700">
                      <a:solidFill>
                        <a:schemeClr val="bg1"/>
                      </a:solidFill>
                    </a:lnL>
                    <a:lnR w="12700">
                      <a:solidFill>
                        <a:schemeClr val="bg1"/>
                      </a:solidFill>
                    </a:lnR>
                    <a:lnT w="12700">
                      <a:solidFill>
                        <a:schemeClr val="bg1"/>
                      </a:solidFill>
                    </a:lnT>
                    <a:lnB w="12700">
                      <a:solidFill>
                        <a:schemeClr val="bg1"/>
                      </a:solidFill>
                    </a:lnB>
                    <a:solidFill>
                      <a:srgbClr val="0070C0"/>
                    </a:solidFill>
                  </a:tcPr>
                </a:tc>
                <a:tc>
                  <a:txBody>
                    <a:bodyPr/>
                    <a:lstStyle/>
                    <a:p>
                      <a:pPr marL="0" algn="ctr" rtl="0" eaLnBrk="1" latinLnBrk="0" hangingPunct="1">
                        <a:buNone/>
                      </a:pPr>
                      <a:r>
                        <a:rPr lang="en-GB" sz="2400" b="1" kern="1200">
                          <a:solidFill>
                            <a:schemeClr val="bg1"/>
                          </a:solidFill>
                          <a:effectLst/>
                          <a:latin typeface="Arial"/>
                        </a:rPr>
                        <a:t>2020</a:t>
                      </a:r>
                      <a:endParaRPr lang="en-GB" sz="2400">
                        <a:solidFill>
                          <a:schemeClr val="bg1"/>
                        </a:solidFill>
                        <a:effectLst/>
                        <a:latin typeface="Arial"/>
                      </a:endParaRPr>
                    </a:p>
                  </a:txBody>
                  <a:tcPr marL="0" marR="0" marT="0" marB="0" anchor="ctr">
                    <a:lnL w="12700">
                      <a:solidFill>
                        <a:schemeClr val="bg1"/>
                      </a:solidFill>
                    </a:lnL>
                    <a:lnR w="12700">
                      <a:solidFill>
                        <a:schemeClr val="bg1"/>
                      </a:solidFill>
                    </a:lnR>
                    <a:lnT w="12700">
                      <a:solidFill>
                        <a:schemeClr val="bg1"/>
                      </a:solidFill>
                    </a:lnT>
                    <a:lnB w="12700">
                      <a:solidFill>
                        <a:schemeClr val="bg1"/>
                      </a:solidFill>
                    </a:lnB>
                    <a:solidFill>
                      <a:srgbClr val="0070C0"/>
                    </a:solidFill>
                  </a:tcPr>
                </a:tc>
                <a:tc>
                  <a:txBody>
                    <a:bodyPr/>
                    <a:lstStyle/>
                    <a:p>
                      <a:pPr marL="0" algn="ctr" rtl="0" eaLnBrk="1" latinLnBrk="0" hangingPunct="1">
                        <a:buNone/>
                      </a:pPr>
                      <a:r>
                        <a:rPr lang="en-GB" sz="2400" b="1" kern="1200">
                          <a:solidFill>
                            <a:schemeClr val="bg1"/>
                          </a:solidFill>
                          <a:effectLst/>
                          <a:latin typeface="Arial"/>
                        </a:rPr>
                        <a:t>2022</a:t>
                      </a:r>
                      <a:endParaRPr lang="en-GB" sz="2400">
                        <a:solidFill>
                          <a:schemeClr val="bg1"/>
                        </a:solidFill>
                        <a:effectLst/>
                        <a:latin typeface="Arial"/>
                      </a:endParaRPr>
                    </a:p>
                  </a:txBody>
                  <a:tcPr marL="0" marR="0" marT="0" marB="0" anchor="ctr">
                    <a:lnL w="12700">
                      <a:solidFill>
                        <a:schemeClr val="bg1"/>
                      </a:solidFill>
                    </a:lnL>
                    <a:lnR w="12700">
                      <a:solidFill>
                        <a:schemeClr val="bg1"/>
                      </a:solidFill>
                    </a:lnR>
                    <a:lnT w="12700">
                      <a:solidFill>
                        <a:schemeClr val="bg1"/>
                      </a:solidFill>
                    </a:lnT>
                    <a:lnB w="12700">
                      <a:solidFill>
                        <a:schemeClr val="bg1"/>
                      </a:solidFill>
                    </a:lnB>
                    <a:solidFill>
                      <a:srgbClr val="0070C0"/>
                    </a:solidFill>
                  </a:tcPr>
                </a:tc>
                <a:tc>
                  <a:txBody>
                    <a:bodyPr/>
                    <a:lstStyle/>
                    <a:p>
                      <a:pPr marL="0" algn="ctr" rtl="0" eaLnBrk="1" latinLnBrk="0" hangingPunct="1">
                        <a:buNone/>
                      </a:pPr>
                      <a:r>
                        <a:rPr lang="en-GB" sz="2400" b="1" kern="1200">
                          <a:solidFill>
                            <a:schemeClr val="bg1"/>
                          </a:solidFill>
                          <a:effectLst/>
                          <a:latin typeface="Arial"/>
                        </a:rPr>
                        <a:t>2023</a:t>
                      </a:r>
                      <a:endParaRPr lang="en-GB" sz="2400">
                        <a:solidFill>
                          <a:schemeClr val="bg1"/>
                        </a:solidFill>
                        <a:effectLst/>
                        <a:latin typeface="Arial"/>
                      </a:endParaRPr>
                    </a:p>
                  </a:txBody>
                  <a:tcPr marL="0" marR="0" marT="0" marB="0" anchor="ctr">
                    <a:lnL w="12700">
                      <a:solidFill>
                        <a:schemeClr val="bg1"/>
                      </a:solidFill>
                    </a:lnL>
                    <a:lnR w="12700">
                      <a:solidFill>
                        <a:schemeClr val="bg1"/>
                      </a:solidFill>
                    </a:lnR>
                    <a:lnT w="12700">
                      <a:solidFill>
                        <a:schemeClr val="bg1"/>
                      </a:solidFill>
                    </a:lnT>
                    <a:lnB w="12700">
                      <a:solidFill>
                        <a:schemeClr val="bg1"/>
                      </a:solidFill>
                    </a:lnB>
                    <a:solidFill>
                      <a:srgbClr val="0070C0"/>
                    </a:solidFill>
                  </a:tcPr>
                </a:tc>
                <a:extLst>
                  <a:ext uri="{0D108BD9-81ED-4DB2-BD59-A6C34878D82A}">
                    <a16:rowId xmlns:a16="http://schemas.microsoft.com/office/drawing/2014/main" val="389859191"/>
                  </a:ext>
                </a:extLst>
              </a:tr>
              <a:tr h="959486">
                <a:tc>
                  <a:txBody>
                    <a:bodyPr/>
                    <a:lstStyle/>
                    <a:p>
                      <a:pPr marL="0" algn="ctr" rtl="0" eaLnBrk="1" latinLnBrk="0" hangingPunct="1">
                        <a:buNone/>
                      </a:pPr>
                      <a:r>
                        <a:rPr lang="en-GB" sz="1800" b="1" kern="1200">
                          <a:solidFill>
                            <a:schemeClr val="bg1"/>
                          </a:solidFill>
                          <a:effectLst/>
                          <a:latin typeface="Arial"/>
                        </a:rPr>
                        <a:t>Inadequate</a:t>
                      </a:r>
                      <a:endParaRPr lang="en-GB">
                        <a:solidFill>
                          <a:schemeClr val="bg1"/>
                        </a:solidFill>
                        <a:effectLst/>
                        <a:latin typeface="Arial"/>
                      </a:endParaRPr>
                    </a:p>
                  </a:txBody>
                  <a:tcPr marL="0" marR="0" marT="0" marB="0" anchor="ctr">
                    <a:lnL w="12700">
                      <a:solidFill>
                        <a:schemeClr val="bg1"/>
                      </a:solidFill>
                    </a:lnL>
                    <a:lnR w="12700">
                      <a:solidFill>
                        <a:schemeClr val="bg1"/>
                      </a:solidFill>
                    </a:lnR>
                    <a:lnT w="12700">
                      <a:solidFill>
                        <a:schemeClr val="bg1"/>
                      </a:solidFill>
                    </a:lnT>
                    <a:lnB w="12700">
                      <a:solidFill>
                        <a:schemeClr val="bg1"/>
                      </a:solidFill>
                    </a:lnB>
                    <a:solidFill>
                      <a:srgbClr val="C00000"/>
                    </a:solidFill>
                  </a:tcPr>
                </a:tc>
                <a:tc>
                  <a:txBody>
                    <a:bodyPr/>
                    <a:lstStyle/>
                    <a:p>
                      <a:pPr marL="0" algn="ctr" rtl="0" eaLnBrk="1" latinLnBrk="0" hangingPunct="1">
                        <a:buNone/>
                      </a:pPr>
                      <a:r>
                        <a:rPr lang="en-GB" sz="1800" b="1" kern="1200" dirty="0">
                          <a:solidFill>
                            <a:schemeClr val="bg1"/>
                          </a:solidFill>
                          <a:effectLst/>
                          <a:latin typeface="Arial"/>
                        </a:rPr>
                        <a:t>Requires Improvement</a:t>
                      </a:r>
                      <a:endParaRPr lang="en-GB" dirty="0">
                        <a:solidFill>
                          <a:schemeClr val="bg1"/>
                        </a:solidFill>
                        <a:effectLst/>
                        <a:latin typeface="Arial"/>
                      </a:endParaRPr>
                    </a:p>
                  </a:txBody>
                  <a:tcPr marL="0" marR="0" marT="0" marB="0" anchor="ctr">
                    <a:lnL w="12700">
                      <a:solidFill>
                        <a:schemeClr val="bg1"/>
                      </a:solidFill>
                    </a:lnL>
                    <a:lnR w="12700">
                      <a:solidFill>
                        <a:schemeClr val="bg1"/>
                      </a:solidFill>
                    </a:lnR>
                    <a:lnT w="12700">
                      <a:solidFill>
                        <a:schemeClr val="bg1"/>
                      </a:solidFill>
                    </a:lnT>
                    <a:lnB w="12700">
                      <a:solidFill>
                        <a:schemeClr val="bg1"/>
                      </a:solidFill>
                    </a:lnB>
                    <a:solidFill>
                      <a:schemeClr val="accent2"/>
                    </a:solidFill>
                  </a:tcPr>
                </a:tc>
                <a:tc>
                  <a:txBody>
                    <a:bodyPr/>
                    <a:lstStyle/>
                    <a:p>
                      <a:pPr marL="0" algn="ctr" rtl="0" eaLnBrk="1" latinLnBrk="0" hangingPunct="1">
                        <a:buNone/>
                      </a:pPr>
                      <a:r>
                        <a:rPr lang="en-GB" sz="1800" b="1" kern="1200" dirty="0">
                          <a:solidFill>
                            <a:schemeClr val="bg1"/>
                          </a:solidFill>
                          <a:effectLst/>
                          <a:latin typeface="Arial"/>
                        </a:rPr>
                        <a:t>Inadequate</a:t>
                      </a:r>
                      <a:endParaRPr lang="en-GB" dirty="0">
                        <a:solidFill>
                          <a:schemeClr val="bg1"/>
                        </a:solidFill>
                        <a:effectLst/>
                        <a:latin typeface="Arial"/>
                      </a:endParaRPr>
                    </a:p>
                  </a:txBody>
                  <a:tcPr marL="0" marR="0" marT="0" marB="0" anchor="ctr">
                    <a:lnL w="12700">
                      <a:solidFill>
                        <a:schemeClr val="bg1"/>
                      </a:solidFill>
                    </a:lnL>
                    <a:lnR w="12700">
                      <a:solidFill>
                        <a:schemeClr val="bg1"/>
                      </a:solidFill>
                    </a:lnR>
                    <a:lnT w="12700">
                      <a:solidFill>
                        <a:schemeClr val="bg1"/>
                      </a:solidFill>
                    </a:lnT>
                    <a:lnB w="12700">
                      <a:solidFill>
                        <a:schemeClr val="bg1"/>
                      </a:solidFill>
                    </a:lnB>
                    <a:solidFill>
                      <a:srgbClr val="C00000"/>
                    </a:solidFill>
                  </a:tcPr>
                </a:tc>
                <a:tc>
                  <a:txBody>
                    <a:bodyPr/>
                    <a:lstStyle/>
                    <a:p>
                      <a:pPr marL="0" algn="ctr" rtl="0" eaLnBrk="1" latinLnBrk="0" hangingPunct="1">
                        <a:buNone/>
                      </a:pPr>
                      <a:r>
                        <a:rPr lang="en-GB" sz="1800" b="1" kern="1200">
                          <a:solidFill>
                            <a:schemeClr val="bg1"/>
                          </a:solidFill>
                          <a:effectLst/>
                          <a:latin typeface="Arial"/>
                        </a:rPr>
                        <a:t>Inadequate</a:t>
                      </a:r>
                      <a:endParaRPr lang="en-GB">
                        <a:solidFill>
                          <a:schemeClr val="bg1"/>
                        </a:solidFill>
                        <a:effectLst/>
                        <a:latin typeface="Arial"/>
                      </a:endParaRPr>
                    </a:p>
                  </a:txBody>
                  <a:tcPr marL="0" marR="0" marT="0" marB="0" anchor="ctr">
                    <a:lnL w="12700">
                      <a:solidFill>
                        <a:schemeClr val="bg1"/>
                      </a:solidFill>
                    </a:lnL>
                    <a:lnR w="12700">
                      <a:solidFill>
                        <a:schemeClr val="bg1"/>
                      </a:solidFill>
                    </a:lnR>
                    <a:lnT w="12700">
                      <a:solidFill>
                        <a:schemeClr val="bg1"/>
                      </a:solidFill>
                    </a:lnT>
                    <a:lnB w="12700">
                      <a:solidFill>
                        <a:schemeClr val="bg1"/>
                      </a:solidFill>
                    </a:lnB>
                    <a:solidFill>
                      <a:srgbClr val="C00000"/>
                    </a:solidFill>
                  </a:tcPr>
                </a:tc>
                <a:tc>
                  <a:txBody>
                    <a:bodyPr/>
                    <a:lstStyle/>
                    <a:p>
                      <a:pPr marL="0" algn="ctr" rtl="0" eaLnBrk="1" latinLnBrk="0" hangingPunct="1">
                        <a:buNone/>
                      </a:pPr>
                      <a:r>
                        <a:rPr lang="en-GB" sz="1800" b="1" kern="1200" dirty="0">
                          <a:solidFill>
                            <a:schemeClr val="bg1"/>
                          </a:solidFill>
                          <a:effectLst/>
                          <a:latin typeface="Arial"/>
                        </a:rPr>
                        <a:t>Requires Improvement</a:t>
                      </a:r>
                      <a:endParaRPr lang="en-GB" dirty="0">
                        <a:solidFill>
                          <a:schemeClr val="bg1"/>
                        </a:solidFill>
                        <a:effectLst/>
                        <a:latin typeface="Arial"/>
                      </a:endParaRPr>
                    </a:p>
                  </a:txBody>
                  <a:tcPr marL="0" marR="0" marT="0" marB="0" anchor="ctr">
                    <a:lnL w="12700">
                      <a:solidFill>
                        <a:schemeClr val="bg1"/>
                      </a:solidFill>
                    </a:lnL>
                    <a:lnR w="12700">
                      <a:solidFill>
                        <a:schemeClr val="bg1"/>
                      </a:solidFill>
                    </a:lnR>
                    <a:lnT w="12700">
                      <a:solidFill>
                        <a:schemeClr val="bg1"/>
                      </a:solidFill>
                    </a:lnT>
                    <a:lnB w="12700">
                      <a:solidFill>
                        <a:schemeClr val="bg1"/>
                      </a:solidFill>
                    </a:lnB>
                    <a:solidFill>
                      <a:schemeClr val="accent2"/>
                    </a:solidFill>
                  </a:tcPr>
                </a:tc>
                <a:tc>
                  <a:txBody>
                    <a:bodyPr/>
                    <a:lstStyle/>
                    <a:p>
                      <a:pPr marL="0" algn="ctr" rtl="0" eaLnBrk="1" latinLnBrk="0" hangingPunct="1">
                        <a:buNone/>
                      </a:pPr>
                      <a:r>
                        <a:rPr lang="en-GB" sz="1800" b="1" kern="1200">
                          <a:solidFill>
                            <a:schemeClr val="bg1"/>
                          </a:solidFill>
                          <a:effectLst/>
                          <a:latin typeface="Arial"/>
                        </a:rPr>
                        <a:t>Inadequate</a:t>
                      </a:r>
                      <a:endParaRPr lang="en-GB">
                        <a:solidFill>
                          <a:schemeClr val="bg1"/>
                        </a:solidFill>
                        <a:effectLst/>
                        <a:latin typeface="Arial"/>
                      </a:endParaRPr>
                    </a:p>
                  </a:txBody>
                  <a:tcPr marL="0" marR="0" marT="0" marB="0" anchor="ctr">
                    <a:lnL w="12700">
                      <a:solidFill>
                        <a:schemeClr val="bg1"/>
                      </a:solidFill>
                    </a:lnL>
                    <a:lnR w="12700">
                      <a:solidFill>
                        <a:schemeClr val="bg1"/>
                      </a:solidFill>
                    </a:lnR>
                    <a:lnT w="12700">
                      <a:solidFill>
                        <a:schemeClr val="bg1"/>
                      </a:solidFill>
                    </a:lnT>
                    <a:lnB w="12700">
                      <a:solidFill>
                        <a:schemeClr val="bg1"/>
                      </a:solidFill>
                    </a:lnB>
                    <a:solidFill>
                      <a:srgbClr val="C00000"/>
                    </a:solidFill>
                  </a:tcPr>
                </a:tc>
                <a:tc>
                  <a:txBody>
                    <a:bodyPr/>
                    <a:lstStyle/>
                    <a:p>
                      <a:pPr marL="0" algn="ctr" rtl="0" eaLnBrk="1" latinLnBrk="0" hangingPunct="1">
                        <a:buNone/>
                      </a:pPr>
                      <a:r>
                        <a:rPr lang="en-GB" sz="1800" b="1" kern="1200" dirty="0">
                          <a:solidFill>
                            <a:schemeClr val="bg1"/>
                          </a:solidFill>
                          <a:effectLst/>
                          <a:latin typeface="Arial"/>
                        </a:rPr>
                        <a:t>Requires Improvement</a:t>
                      </a:r>
                      <a:endParaRPr lang="en-GB" dirty="0">
                        <a:solidFill>
                          <a:schemeClr val="bg1"/>
                        </a:solidFill>
                        <a:effectLst/>
                        <a:latin typeface="Arial"/>
                      </a:endParaRPr>
                    </a:p>
                  </a:txBody>
                  <a:tcPr marL="0" marR="0" marT="0" marB="0" anchor="ctr">
                    <a:lnL w="12700">
                      <a:solidFill>
                        <a:schemeClr val="bg1"/>
                      </a:solidFill>
                    </a:lnL>
                    <a:lnR w="12700">
                      <a:solidFill>
                        <a:schemeClr val="bg1"/>
                      </a:solidFill>
                    </a:lnR>
                    <a:lnT w="12700">
                      <a:solidFill>
                        <a:schemeClr val="bg1"/>
                      </a:solidFill>
                    </a:lnT>
                    <a:lnB w="12700">
                      <a:solidFill>
                        <a:schemeClr val="bg1"/>
                      </a:solidFill>
                    </a:lnB>
                    <a:solidFill>
                      <a:schemeClr val="accent2"/>
                    </a:solidFill>
                  </a:tcPr>
                </a:tc>
                <a:extLst>
                  <a:ext uri="{0D108BD9-81ED-4DB2-BD59-A6C34878D82A}">
                    <a16:rowId xmlns:a16="http://schemas.microsoft.com/office/drawing/2014/main" val="453253688"/>
                  </a:ext>
                </a:extLst>
              </a:tr>
            </a:tbl>
          </a:graphicData>
        </a:graphic>
      </p:graphicFrame>
      <p:sp>
        <p:nvSpPr>
          <p:cNvPr id="11" name="TextBox 10">
            <a:extLst>
              <a:ext uri="{FF2B5EF4-FFF2-40B4-BE49-F238E27FC236}">
                <a16:creationId xmlns:a16="http://schemas.microsoft.com/office/drawing/2014/main" id="{B24BFA0C-8048-3882-7F00-2AAEE529BA52}"/>
              </a:ext>
            </a:extLst>
          </p:cNvPr>
          <p:cNvSpPr txBox="1"/>
          <p:nvPr/>
        </p:nvSpPr>
        <p:spPr>
          <a:xfrm>
            <a:off x="457688" y="2926292"/>
            <a:ext cx="612091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solidFill>
                  <a:srgbClr val="0070C0"/>
                </a:solidFill>
                <a:latin typeface="Arial"/>
              </a:rPr>
              <a:t>Our priority is sustainable improvement </a:t>
            </a:r>
            <a:endParaRPr lang="en-GB" sz="2400" b="1" dirty="0">
              <a:solidFill>
                <a:srgbClr val="0070C0"/>
              </a:solidFill>
              <a:latin typeface="Arial"/>
              <a:cs typeface="Arial"/>
            </a:endParaRPr>
          </a:p>
        </p:txBody>
      </p:sp>
      <p:sp>
        <p:nvSpPr>
          <p:cNvPr id="12" name="Rectangle: Rounded Corners 11">
            <a:extLst>
              <a:ext uri="{FF2B5EF4-FFF2-40B4-BE49-F238E27FC236}">
                <a16:creationId xmlns:a16="http://schemas.microsoft.com/office/drawing/2014/main" id="{5373ACAC-5279-9A90-FC3A-F08A0EA2E701}"/>
              </a:ext>
            </a:extLst>
          </p:cNvPr>
          <p:cNvSpPr/>
          <p:nvPr/>
        </p:nvSpPr>
        <p:spPr>
          <a:xfrm>
            <a:off x="-433334" y="212021"/>
            <a:ext cx="7272284" cy="781466"/>
          </a:xfrm>
          <a:prstGeom prst="roundRect">
            <a:avLst>
              <a:gd name="adj" fmla="val 23878"/>
            </a:avLst>
          </a:prstGeom>
          <a:solidFill>
            <a:srgbClr val="0D7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DF0E83E1-49A8-AD79-727A-3459630FD4E3}"/>
              </a:ext>
            </a:extLst>
          </p:cNvPr>
          <p:cNvSpPr txBox="1"/>
          <p:nvPr/>
        </p:nvSpPr>
        <p:spPr>
          <a:xfrm>
            <a:off x="566630" y="331938"/>
            <a:ext cx="8113445" cy="523220"/>
          </a:xfrm>
          <a:prstGeom prst="rect">
            <a:avLst/>
          </a:prstGeom>
          <a:noFill/>
        </p:spPr>
        <p:txBody>
          <a:bodyPr wrap="square">
            <a:spAutoFit/>
          </a:bodyPr>
          <a:lstStyle/>
          <a:p>
            <a:r>
              <a:rPr lang="en-GB" sz="2800" b="1" dirty="0">
                <a:solidFill>
                  <a:schemeClr val="bg1"/>
                </a:solidFill>
                <a:latin typeface="Arial" panose="020B0604020202020204" pitchFamily="34" charset="0"/>
                <a:cs typeface="Arial" panose="020B0604020202020204" pitchFamily="34" charset="0"/>
              </a:rPr>
              <a:t>Improving Care </a:t>
            </a:r>
            <a:r>
              <a:rPr lang="en-GB" sz="2800" dirty="0">
                <a:solidFill>
                  <a:schemeClr val="bg1"/>
                </a:solidFill>
                <a:latin typeface="Arial" panose="020B0604020202020204" pitchFamily="34" charset="0"/>
                <a:cs typeface="Arial" panose="020B0604020202020204" pitchFamily="34" charset="0"/>
              </a:rPr>
              <a:t>–</a:t>
            </a:r>
            <a:r>
              <a:rPr lang="en-GB" sz="2800" b="1" dirty="0">
                <a:solidFill>
                  <a:schemeClr val="bg1"/>
                </a:solidFill>
                <a:latin typeface="Arial" panose="020B0604020202020204" pitchFamily="34" charset="0"/>
                <a:cs typeface="Arial" panose="020B0604020202020204" pitchFamily="34" charset="0"/>
              </a:rPr>
              <a:t> </a:t>
            </a:r>
            <a:r>
              <a:rPr lang="en-GB" sz="2800" dirty="0">
                <a:solidFill>
                  <a:schemeClr val="bg1"/>
                </a:solidFill>
                <a:latin typeface="Arial" panose="020B0604020202020204" pitchFamily="34" charset="0"/>
                <a:cs typeface="Arial" panose="020B0604020202020204" pitchFamily="34" charset="0"/>
              </a:rPr>
              <a:t>Improving quality</a:t>
            </a:r>
            <a:endParaRPr lang="en-GB" sz="2000"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7CCDFFF0-7E5E-D29C-1AC9-2C8BE3BE1B44}"/>
              </a:ext>
            </a:extLst>
          </p:cNvPr>
          <p:cNvSpPr/>
          <p:nvPr/>
        </p:nvSpPr>
        <p:spPr>
          <a:xfrm>
            <a:off x="-930605" y="-44232"/>
            <a:ext cx="930605" cy="6864377"/>
          </a:xfrm>
          <a:prstGeom prst="rect">
            <a:avLst/>
          </a:prstGeom>
          <a:solidFill>
            <a:srgbClr val="E3EB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2FBC5843-BFC8-77AA-3459-2C4AD1894318}"/>
              </a:ext>
            </a:extLst>
          </p:cNvPr>
          <p:cNvSpPr/>
          <p:nvPr/>
        </p:nvSpPr>
        <p:spPr>
          <a:xfrm>
            <a:off x="4945786" y="1289154"/>
            <a:ext cx="6791904" cy="4397272"/>
          </a:xfrm>
          <a:prstGeom prst="roundRect">
            <a:avLst>
              <a:gd name="adj" fmla="val 8497"/>
            </a:avLst>
          </a:prstGeom>
          <a:solidFill>
            <a:srgbClr val="006A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DE5E3B8B-301E-F50D-1116-E70D42AAEF5F}"/>
              </a:ext>
            </a:extLst>
          </p:cNvPr>
          <p:cNvSpPr>
            <a:spLocks noGrp="1"/>
          </p:cNvSpPr>
          <p:nvPr>
            <p:ph type="sldNum" sz="quarter" idx="12"/>
          </p:nvPr>
        </p:nvSpPr>
        <p:spPr/>
        <p:txBody>
          <a:bodyPr/>
          <a:lstStyle/>
          <a:p>
            <a:fld id="{48F63A3B-78C7-47BE-AE5E-E10140E04643}" type="slidenum">
              <a:rPr lang="en-US" smtClean="0"/>
              <a:t>15</a:t>
            </a:fld>
            <a:endParaRPr lang="en-US"/>
          </a:p>
        </p:txBody>
      </p:sp>
      <p:pic>
        <p:nvPicPr>
          <p:cNvPr id="6" name="Picture 5">
            <a:extLst>
              <a:ext uri="{FF2B5EF4-FFF2-40B4-BE49-F238E27FC236}">
                <a16:creationId xmlns:a16="http://schemas.microsoft.com/office/drawing/2014/main" id="{C7249300-91EA-7B0A-8306-41212A3E774A}"/>
              </a:ext>
            </a:extLst>
          </p:cNvPr>
          <p:cNvPicPr>
            <a:picLocks noChangeAspect="1"/>
          </p:cNvPicPr>
          <p:nvPr/>
        </p:nvPicPr>
        <p:blipFill>
          <a:blip r:embed="rId3"/>
          <a:stretch>
            <a:fillRect/>
          </a:stretch>
        </p:blipFill>
        <p:spPr>
          <a:xfrm>
            <a:off x="-927740" y="0"/>
            <a:ext cx="927740" cy="6858000"/>
          </a:xfrm>
          <a:prstGeom prst="rect">
            <a:avLst/>
          </a:prstGeom>
        </p:spPr>
      </p:pic>
      <p:sp>
        <p:nvSpPr>
          <p:cNvPr id="8" name="TextBox 7">
            <a:extLst>
              <a:ext uri="{FF2B5EF4-FFF2-40B4-BE49-F238E27FC236}">
                <a16:creationId xmlns:a16="http://schemas.microsoft.com/office/drawing/2014/main" id="{79327F4B-0084-86E8-4453-2A5C33F573E5}"/>
              </a:ext>
            </a:extLst>
          </p:cNvPr>
          <p:cNvSpPr txBox="1"/>
          <p:nvPr/>
        </p:nvSpPr>
        <p:spPr>
          <a:xfrm>
            <a:off x="566630" y="1289153"/>
            <a:ext cx="3995266" cy="4162678"/>
          </a:xfrm>
          <a:prstGeom prst="rect">
            <a:avLst/>
          </a:prstGeom>
          <a:noFill/>
        </p:spPr>
        <p:txBody>
          <a:bodyPr wrap="square">
            <a:spAutoFit/>
          </a:bodyPr>
          <a:lstStyle/>
          <a:p>
            <a:pPr>
              <a:buFont typeface="Arial" panose="020B0604020202020204" pitchFamily="34" charset="0"/>
              <a:buNone/>
            </a:pPr>
            <a:r>
              <a:rPr lang="en-GB" b="1" dirty="0">
                <a:solidFill>
                  <a:schemeClr val="accent1"/>
                </a:solidFill>
                <a:latin typeface="Arial" panose="020B0604020202020204" pitchFamily="34" charset="0"/>
                <a:cs typeface="Arial" panose="020B0604020202020204" pitchFamily="34" charset="0"/>
              </a:rPr>
              <a:t>Clinical Services Assessment </a:t>
            </a:r>
          </a:p>
          <a:p>
            <a:pPr>
              <a:buFont typeface="Arial" panose="020B0604020202020204" pitchFamily="34" charset="0"/>
              <a:buNone/>
            </a:pPr>
            <a:r>
              <a:rPr lang="en-GB" b="1" dirty="0">
                <a:solidFill>
                  <a:schemeClr val="accent1"/>
                </a:solidFill>
                <a:latin typeface="Arial" panose="020B0604020202020204" pitchFamily="34" charset="0"/>
                <a:cs typeface="Arial" panose="020B0604020202020204" pitchFamily="34" charset="0"/>
              </a:rPr>
              <a:t>(March 2025):</a:t>
            </a:r>
            <a:endParaRPr lang="en-GB" dirty="0">
              <a:solidFill>
                <a:schemeClr val="accent1"/>
              </a:solidFill>
              <a:latin typeface="Arial" panose="020B0604020202020204" pitchFamily="34" charset="0"/>
              <a:cs typeface="Arial" panose="020B0604020202020204" pitchFamily="34" charset="0"/>
            </a:endParaRPr>
          </a:p>
          <a:p>
            <a:pPr marL="285750" indent="-285750">
              <a:spcBef>
                <a:spcPts val="300"/>
              </a:spcBef>
              <a:buFont typeface="Arial" panose="020B0604020202020204" pitchFamily="34" charset="0"/>
              <a:buChar char="•"/>
            </a:pPr>
            <a:r>
              <a:rPr lang="en-GB" dirty="0">
                <a:latin typeface="Arial" panose="020B0604020202020204" pitchFamily="34" charset="0"/>
                <a:cs typeface="Arial" panose="020B0604020202020204" pitchFamily="34" charset="0"/>
              </a:rPr>
              <a:t>Focused on Adult CMHTs, Crisis Teams, and </a:t>
            </a:r>
            <a:r>
              <a:rPr lang="en-GB" dirty="0" err="1">
                <a:latin typeface="Arial" panose="020B0604020202020204" pitchFamily="34" charset="0"/>
                <a:cs typeface="Arial" panose="020B0604020202020204" pitchFamily="34" charset="0"/>
              </a:rPr>
              <a:t>HBPoS</a:t>
            </a:r>
            <a:r>
              <a:rPr lang="en-GB" dirty="0">
                <a:latin typeface="Arial" panose="020B0604020202020204" pitchFamily="34" charset="0"/>
                <a:cs typeface="Arial" panose="020B0604020202020204" pitchFamily="34" charset="0"/>
              </a:rPr>
              <a:t> across five localities.</a:t>
            </a:r>
          </a:p>
          <a:p>
            <a:pPr marL="285750" indent="-285750">
              <a:spcBef>
                <a:spcPts val="300"/>
              </a:spcBef>
              <a:buFont typeface="Arial" panose="020B0604020202020204" pitchFamily="34" charset="0"/>
              <a:buChar char="•"/>
            </a:pPr>
            <a:r>
              <a:rPr lang="en-GB" dirty="0">
                <a:latin typeface="Arial" panose="020B0604020202020204" pitchFamily="34" charset="0"/>
                <a:cs typeface="Arial" panose="020B0604020202020204" pitchFamily="34" charset="0"/>
              </a:rPr>
              <a:t>Staff were praised for being respectful, caring, and welcoming.</a:t>
            </a:r>
          </a:p>
          <a:p>
            <a:pPr marL="285750" indent="-285750">
              <a:spcBef>
                <a:spcPts val="300"/>
              </a:spcBef>
              <a:buFont typeface="Arial" panose="020B0604020202020204" pitchFamily="34" charset="0"/>
              <a:buChar char="•"/>
            </a:pPr>
            <a:r>
              <a:rPr lang="en-GB" dirty="0">
                <a:latin typeface="Arial" panose="020B0604020202020204" pitchFamily="34" charset="0"/>
                <a:cs typeface="Arial" panose="020B0604020202020204" pitchFamily="34" charset="0"/>
              </a:rPr>
              <a:t>Positive examples of teamworking and innovation noted.</a:t>
            </a:r>
          </a:p>
          <a:p>
            <a:pPr marL="285750" indent="-285750">
              <a:spcBef>
                <a:spcPts val="300"/>
              </a:spcBef>
              <a:buFont typeface="Arial" panose="020B0604020202020204" pitchFamily="34" charset="0"/>
              <a:buChar char="•"/>
            </a:pPr>
            <a:r>
              <a:rPr lang="en-GB" dirty="0">
                <a:latin typeface="Arial" panose="020B0604020202020204" pitchFamily="34" charset="0"/>
                <a:cs typeface="Arial" panose="020B0604020202020204" pitchFamily="34" charset="0"/>
              </a:rPr>
              <a:t>Early signs of impact from leadership and governance changes.</a:t>
            </a:r>
          </a:p>
          <a:p>
            <a:pPr marL="285750" indent="-285750">
              <a:spcBef>
                <a:spcPts val="300"/>
              </a:spcBef>
              <a:buFont typeface="Arial" panose="020B0604020202020204" pitchFamily="34" charset="0"/>
              <a:buChar char="•"/>
            </a:pPr>
            <a:r>
              <a:rPr lang="en-GB" dirty="0">
                <a:latin typeface="Arial" panose="020B0604020202020204" pitchFamily="34" charset="0"/>
                <a:cs typeface="Arial" panose="020B0604020202020204" pitchFamily="34" charset="0"/>
              </a:rPr>
              <a:t>All recommendations are being actively progressed.</a:t>
            </a:r>
          </a:p>
        </p:txBody>
      </p:sp>
      <p:sp>
        <p:nvSpPr>
          <p:cNvPr id="13" name="TextBox 12">
            <a:extLst>
              <a:ext uri="{FF2B5EF4-FFF2-40B4-BE49-F238E27FC236}">
                <a16:creationId xmlns:a16="http://schemas.microsoft.com/office/drawing/2014/main" id="{6F80DF48-C5CB-593A-54FD-362797364CDE}"/>
              </a:ext>
            </a:extLst>
          </p:cNvPr>
          <p:cNvSpPr txBox="1"/>
          <p:nvPr/>
        </p:nvSpPr>
        <p:spPr>
          <a:xfrm>
            <a:off x="5229742" y="1509661"/>
            <a:ext cx="6124058" cy="3608680"/>
          </a:xfrm>
          <a:prstGeom prst="rect">
            <a:avLst/>
          </a:prstGeom>
          <a:noFill/>
        </p:spPr>
        <p:txBody>
          <a:bodyPr wrap="square">
            <a:spAutoFit/>
          </a:bodyPr>
          <a:lstStyle/>
          <a:p>
            <a:pPr algn="l">
              <a:spcBef>
                <a:spcPts val="600"/>
              </a:spcBef>
              <a:buNone/>
            </a:pPr>
            <a:r>
              <a:rPr lang="en-GB" sz="1800" b="1" i="0" dirty="0">
                <a:solidFill>
                  <a:schemeClr val="bg1"/>
                </a:solidFill>
                <a:effectLst/>
                <a:latin typeface="Arial" panose="020B0604020202020204" pitchFamily="34" charset="0"/>
                <a:cs typeface="Arial" panose="020B0604020202020204" pitchFamily="34" charset="0"/>
              </a:rPr>
              <a:t>Well-Led Inspection (May 2025):</a:t>
            </a:r>
            <a:endParaRPr lang="en-GB" sz="1800" b="0" i="0" dirty="0">
              <a:solidFill>
                <a:schemeClr val="bg1"/>
              </a:solidFill>
              <a:effectLst/>
              <a:latin typeface="Arial" panose="020B0604020202020204" pitchFamily="34" charset="0"/>
              <a:cs typeface="Arial" panose="020B0604020202020204" pitchFamily="34" charset="0"/>
            </a:endParaRPr>
          </a:p>
          <a:p>
            <a:pPr marL="285750" indent="-285750" algn="l">
              <a:spcBef>
                <a:spcPts val="300"/>
              </a:spcBef>
              <a:buFont typeface="Arial" panose="020B0604020202020204" pitchFamily="34" charset="0"/>
              <a:buChar char="•"/>
            </a:pPr>
            <a:r>
              <a:rPr lang="en-GB" sz="1800" b="0" i="0" dirty="0">
                <a:solidFill>
                  <a:schemeClr val="bg1"/>
                </a:solidFill>
                <a:effectLst/>
                <a:latin typeface="Arial" panose="020B0604020202020204" pitchFamily="34" charset="0"/>
                <a:cs typeface="Arial" panose="020B0604020202020204" pitchFamily="34" charset="0"/>
              </a:rPr>
              <a:t>Staff described as passionate, committed, and seeing improvements.</a:t>
            </a:r>
          </a:p>
          <a:p>
            <a:pPr marL="285750" indent="-285750" algn="l">
              <a:spcBef>
                <a:spcPts val="300"/>
              </a:spcBef>
              <a:buFont typeface="Arial" panose="020B0604020202020204" pitchFamily="34" charset="0"/>
              <a:buChar char="•"/>
            </a:pPr>
            <a:r>
              <a:rPr lang="en-GB" sz="1800" b="0" i="0" dirty="0">
                <a:solidFill>
                  <a:schemeClr val="bg1"/>
                </a:solidFill>
                <a:effectLst/>
                <a:latin typeface="Arial" panose="020B0604020202020204" pitchFamily="34" charset="0"/>
                <a:cs typeface="Arial" panose="020B0604020202020204" pitchFamily="34" charset="0"/>
              </a:rPr>
              <a:t>New governance and locality model seen as a strong foundation but more to do to embed </a:t>
            </a:r>
          </a:p>
          <a:p>
            <a:pPr marL="285750" indent="-285750" algn="l">
              <a:spcBef>
                <a:spcPts val="300"/>
              </a:spcBef>
              <a:buFont typeface="Arial" panose="020B0604020202020204" pitchFamily="34" charset="0"/>
              <a:buChar char="•"/>
            </a:pPr>
            <a:r>
              <a:rPr lang="en-GB" sz="1800" b="0" i="0" dirty="0">
                <a:solidFill>
                  <a:schemeClr val="bg1"/>
                </a:solidFill>
                <a:effectLst/>
                <a:latin typeface="Arial" panose="020B0604020202020204" pitchFamily="34" charset="0"/>
                <a:cs typeface="Arial" panose="020B0604020202020204" pitchFamily="34" charset="0"/>
              </a:rPr>
              <a:t>Stakeholder relationships significantly improved.</a:t>
            </a:r>
          </a:p>
          <a:p>
            <a:pPr marL="285750" indent="-285750">
              <a:spcBef>
                <a:spcPts val="300"/>
              </a:spcBef>
              <a:buFont typeface="Arial" panose="020B0604020202020204" pitchFamily="34" charset="0"/>
              <a:buChar char="•"/>
            </a:pPr>
            <a:r>
              <a:rPr lang="en-GB" sz="1800" b="0" i="0" dirty="0">
                <a:solidFill>
                  <a:schemeClr val="bg1"/>
                </a:solidFill>
                <a:effectLst/>
                <a:latin typeface="Arial" panose="020B0604020202020204" pitchFamily="34" charset="0"/>
                <a:cs typeface="Arial" panose="020B0604020202020204" pitchFamily="34" charset="0"/>
              </a:rPr>
              <a:t>Cultural improvements have been recognised, but more work is needed to ensure all staff feel confident using Freedom to Speak Up (FTSU) processes.</a:t>
            </a:r>
          </a:p>
          <a:p>
            <a:pPr marL="285750" indent="-285750">
              <a:spcBef>
                <a:spcPts val="300"/>
              </a:spcBef>
              <a:buFont typeface="Arial" panose="020B0604020202020204" pitchFamily="34" charset="0"/>
              <a:buChar char="•"/>
            </a:pPr>
            <a:r>
              <a:rPr lang="en-GB" sz="1800" b="0" i="0" dirty="0">
                <a:solidFill>
                  <a:schemeClr val="bg1"/>
                </a:solidFill>
                <a:effectLst/>
                <a:latin typeface="Arial" panose="020B0604020202020204" pitchFamily="34" charset="0"/>
                <a:cs typeface="Arial" panose="020B0604020202020204" pitchFamily="34" charset="0"/>
              </a:rPr>
              <a:t>Embedding Equality, Diversity and Inclusion (EDI) remains a priority, with a focus on progressing the Patient and Carer Race Equality Framework (PCREF).</a:t>
            </a:r>
          </a:p>
        </p:txBody>
      </p:sp>
      <p:sp>
        <p:nvSpPr>
          <p:cNvPr id="17" name="Rectangle: Rounded Corners 16">
            <a:extLst>
              <a:ext uri="{FF2B5EF4-FFF2-40B4-BE49-F238E27FC236}">
                <a16:creationId xmlns:a16="http://schemas.microsoft.com/office/drawing/2014/main" id="{9EB08130-967F-1BE5-51A7-3891A08209E5}"/>
              </a:ext>
            </a:extLst>
          </p:cNvPr>
          <p:cNvSpPr/>
          <p:nvPr/>
        </p:nvSpPr>
        <p:spPr>
          <a:xfrm>
            <a:off x="-433334" y="212021"/>
            <a:ext cx="7729484" cy="781466"/>
          </a:xfrm>
          <a:prstGeom prst="roundRect">
            <a:avLst>
              <a:gd name="adj" fmla="val 23878"/>
            </a:avLst>
          </a:prstGeom>
          <a:solidFill>
            <a:srgbClr val="0D7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8AF5200D-5AB3-3B51-CC30-167D6349535E}"/>
              </a:ext>
            </a:extLst>
          </p:cNvPr>
          <p:cNvSpPr txBox="1"/>
          <p:nvPr/>
        </p:nvSpPr>
        <p:spPr>
          <a:xfrm>
            <a:off x="566630" y="331938"/>
            <a:ext cx="8113445" cy="523220"/>
          </a:xfrm>
          <a:prstGeom prst="rect">
            <a:avLst/>
          </a:prstGeom>
          <a:noFill/>
        </p:spPr>
        <p:txBody>
          <a:bodyPr wrap="square">
            <a:spAutoFit/>
          </a:bodyPr>
          <a:lstStyle/>
          <a:p>
            <a:r>
              <a:rPr lang="en-GB" sz="2800" b="1" dirty="0">
                <a:solidFill>
                  <a:schemeClr val="bg1"/>
                </a:solidFill>
                <a:latin typeface="Arial" panose="020B0604020202020204" pitchFamily="34" charset="0"/>
                <a:cs typeface="Arial" panose="020B0604020202020204" pitchFamily="34" charset="0"/>
              </a:rPr>
              <a:t>Improving Care </a:t>
            </a:r>
            <a:r>
              <a:rPr lang="en-GB" sz="2800" dirty="0">
                <a:solidFill>
                  <a:schemeClr val="bg1"/>
                </a:solidFill>
                <a:latin typeface="Arial" panose="020B0604020202020204" pitchFamily="34" charset="0"/>
                <a:cs typeface="Arial" panose="020B0604020202020204" pitchFamily="34" charset="0"/>
              </a:rPr>
              <a:t>–</a:t>
            </a:r>
            <a:r>
              <a:rPr lang="en-GB" sz="2800" b="1" dirty="0">
                <a:solidFill>
                  <a:schemeClr val="bg1"/>
                </a:solidFill>
                <a:latin typeface="Arial" panose="020B0604020202020204" pitchFamily="34" charset="0"/>
                <a:cs typeface="Arial" panose="020B0604020202020204" pitchFamily="34" charset="0"/>
              </a:rPr>
              <a:t> </a:t>
            </a:r>
            <a:r>
              <a:rPr lang="en-GB" sz="2800" dirty="0">
                <a:solidFill>
                  <a:schemeClr val="bg1"/>
                </a:solidFill>
                <a:latin typeface="Arial" panose="020B0604020202020204" pitchFamily="34" charset="0"/>
                <a:cs typeface="Arial" panose="020B0604020202020204" pitchFamily="34" charset="0"/>
              </a:rPr>
              <a:t>CQC Key Headlines</a:t>
            </a:r>
            <a:endParaRPr lang="en-GB" sz="2000" dirty="0">
              <a:solidFill>
                <a:schemeClr val="bg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481963AE-1CD7-4C4D-DC08-7A69FD537F84}"/>
              </a:ext>
            </a:extLst>
          </p:cNvPr>
          <p:cNvSpPr/>
          <p:nvPr/>
        </p:nvSpPr>
        <p:spPr>
          <a:xfrm>
            <a:off x="-930605" y="0"/>
            <a:ext cx="930605" cy="6864377"/>
          </a:xfrm>
          <a:prstGeom prst="rect">
            <a:avLst/>
          </a:prstGeom>
          <a:solidFill>
            <a:srgbClr val="E3EB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6095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738FC27-CDEE-FCC6-9AEC-2AB030556CD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7FF59AA-E04D-A054-432F-DAEA3C312740}"/>
              </a:ext>
            </a:extLst>
          </p:cNvPr>
          <p:cNvSpPr txBox="1"/>
          <p:nvPr/>
        </p:nvSpPr>
        <p:spPr>
          <a:xfrm>
            <a:off x="3601554" y="1685098"/>
            <a:ext cx="4121523" cy="5032147"/>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0"/>
              </a:spcAft>
              <a:buClr>
                <a:srgbClr val="0D75BA"/>
              </a:buClr>
              <a:buSzTx/>
              <a:buFont typeface="Arial" panose="020B0604020202020204" pitchFamily="34" charset="0"/>
              <a:buChar char="•"/>
              <a:tabLst/>
              <a:defRPr/>
            </a:pPr>
            <a:r>
              <a:rPr kumimoji="0" lang="en-GB" sz="1700" b="0" i="0" u="none" strike="noStrike" kern="1200" cap="none" spc="0" normalizeH="0" baseline="0" noProof="0" dirty="0">
                <a:ln>
                  <a:noFill/>
                </a:ln>
                <a:solidFill>
                  <a:srgbClr val="000000"/>
                </a:solidFill>
                <a:effectLst/>
                <a:uLnTx/>
                <a:uFillTx/>
                <a:latin typeface="Arial"/>
                <a:ea typeface="+mn-ea"/>
                <a:cs typeface="Arial"/>
              </a:rPr>
              <a:t>Chief Patient Experience Officer  </a:t>
            </a:r>
          </a:p>
          <a:p>
            <a:pPr marL="285750" marR="0" lvl="0" indent="-285750" algn="l" defTabSz="914400" rtl="0" eaLnBrk="1" fontAlgn="auto" latinLnBrk="0" hangingPunct="1">
              <a:lnSpc>
                <a:spcPct val="100000"/>
              </a:lnSpc>
              <a:spcBef>
                <a:spcPts val="0"/>
              </a:spcBef>
              <a:spcAft>
                <a:spcPts val="0"/>
              </a:spcAft>
              <a:buClr>
                <a:srgbClr val="0D75BA"/>
              </a:buClr>
              <a:buSzTx/>
              <a:buFont typeface="Arial" panose="020B0604020202020204" pitchFamily="34" charset="0"/>
              <a:buChar char="•"/>
              <a:tabLst/>
              <a:defRPr/>
            </a:pPr>
            <a:endParaRPr kumimoji="0" lang="en-GB" sz="1700" b="0" i="0" u="none" strike="noStrike" kern="1200" cap="none" spc="0" normalizeH="0" baseline="0" noProof="0" dirty="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
                <a:srgbClr val="0D75BA"/>
              </a:buClr>
              <a:buSzTx/>
              <a:buFont typeface="Arial,Sans-Serif" panose="020B0604020202020204" pitchFamily="34" charset="0"/>
              <a:buChar char="•"/>
              <a:tabLst/>
              <a:defRPr/>
            </a:pPr>
            <a:r>
              <a:rPr kumimoji="0" lang="en-GB" sz="1700" b="0" i="0" u="none" strike="noStrike" kern="1200" cap="none" spc="0" normalizeH="0" baseline="0" noProof="0" dirty="0">
                <a:ln>
                  <a:noFill/>
                </a:ln>
                <a:solidFill>
                  <a:srgbClr val="000000"/>
                </a:solidFill>
                <a:effectLst/>
                <a:uLnTx/>
                <a:uFillTx/>
                <a:latin typeface="Arial"/>
                <a:ea typeface="+mn-ea"/>
                <a:cs typeface="Arial"/>
              </a:rPr>
              <a:t>New Service User and Carer Council and plan for five Locality Councils</a:t>
            </a:r>
            <a:endParaRPr kumimoji="0" lang="en-US" sz="17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
                <a:srgbClr val="0D75BA"/>
              </a:buClr>
              <a:buSzTx/>
              <a:buFontTx/>
              <a:buNone/>
              <a:tabLst/>
              <a:defRPr/>
            </a:pPr>
            <a:endParaRPr kumimoji="0" lang="en-GB" sz="1700" b="0" i="0" u="none" strike="noStrike" kern="1200" cap="none" spc="0" normalizeH="0" baseline="0" noProof="0" dirty="0">
              <a:ln>
                <a:noFill/>
              </a:ln>
              <a:solidFill>
                <a:prstClr val="black"/>
              </a:solidFill>
              <a:effectLst/>
              <a:uLnTx/>
              <a:uFillTx/>
              <a:latin typeface="Arial"/>
              <a:ea typeface="Calibri" panose="020F0502020204030204"/>
              <a:cs typeface="Arial"/>
            </a:endParaRPr>
          </a:p>
          <a:p>
            <a:pPr marL="285750" marR="0" lvl="0" indent="-285750" algn="l" defTabSz="914400" rtl="0" eaLnBrk="1" fontAlgn="auto" latinLnBrk="0" hangingPunct="1">
              <a:lnSpc>
                <a:spcPct val="100000"/>
              </a:lnSpc>
              <a:spcBef>
                <a:spcPts val="0"/>
              </a:spcBef>
              <a:spcAft>
                <a:spcPts val="0"/>
              </a:spcAft>
              <a:buClr>
                <a:srgbClr val="0D75BA"/>
              </a:buClr>
              <a:buSzTx/>
              <a:buFont typeface="Arial" panose="020B0604020202020204" pitchFamily="34" charset="0"/>
              <a:buChar char="•"/>
              <a:tabLst/>
              <a:defRPr/>
            </a:pPr>
            <a:r>
              <a:rPr kumimoji="0" lang="en-GB" sz="1700" b="0" i="0" u="none" strike="noStrike" kern="1200" cap="none" spc="0" normalizeH="0" baseline="0" noProof="0" dirty="0">
                <a:ln>
                  <a:noFill/>
                </a:ln>
                <a:solidFill>
                  <a:srgbClr val="000000"/>
                </a:solidFill>
                <a:effectLst/>
                <a:uLnTx/>
                <a:uFillTx/>
                <a:latin typeface="Arial"/>
                <a:ea typeface="+mn-ea"/>
                <a:cs typeface="Arial"/>
              </a:rPr>
              <a:t>Chair of the Service User and Carer Council will attend Board meetings</a:t>
            </a:r>
            <a:endParaRPr kumimoji="0" lang="en-GB" sz="17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
                <a:srgbClr val="0D75BA"/>
              </a:buClr>
              <a:buSzTx/>
              <a:buFontTx/>
              <a:buNone/>
              <a:tabLst/>
              <a:defRPr/>
            </a:pPr>
            <a:endParaRPr kumimoji="0" lang="en-GB" sz="1700" b="0" i="0" u="none" strike="noStrike" kern="1200" cap="none" spc="0" normalizeH="0" baseline="0" noProof="0" dirty="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
                <a:srgbClr val="0D75BA"/>
              </a:buClr>
              <a:buSzTx/>
              <a:buFont typeface="Arial" panose="020B0604020202020204" pitchFamily="34" charset="0"/>
              <a:buChar char="•"/>
              <a:tabLst/>
              <a:defRPr/>
            </a:pPr>
            <a:r>
              <a:rPr kumimoji="0" lang="en-GB" sz="1700" b="0" i="0" u="none" strike="noStrike" kern="1200" cap="none" spc="0" normalizeH="0" baseline="0" noProof="0" dirty="0">
                <a:ln>
                  <a:noFill/>
                </a:ln>
                <a:solidFill>
                  <a:srgbClr val="000000"/>
                </a:solidFill>
                <a:effectLst/>
                <a:uLnTx/>
                <a:uFillTx/>
                <a:latin typeface="Arial"/>
                <a:ea typeface="+mn-ea"/>
                <a:cs typeface="Arial"/>
              </a:rPr>
              <a:t>Co-production partner commissioned (Rethink)  </a:t>
            </a:r>
            <a:endParaRPr lang="en-GB" sz="1700" dirty="0">
              <a:solidFill>
                <a:srgbClr val="000000"/>
              </a:solidFill>
              <a:latin typeface="Arial"/>
              <a:cs typeface="Arial"/>
            </a:endParaRPr>
          </a:p>
          <a:p>
            <a:pPr marL="285750" marR="0" lvl="0" indent="-285750" algn="l" defTabSz="914400" rtl="0" eaLnBrk="1" fontAlgn="auto" latinLnBrk="0" hangingPunct="1">
              <a:lnSpc>
                <a:spcPct val="100000"/>
              </a:lnSpc>
              <a:spcBef>
                <a:spcPts val="0"/>
              </a:spcBef>
              <a:spcAft>
                <a:spcPts val="0"/>
              </a:spcAft>
              <a:buClr>
                <a:srgbClr val="0D75BA"/>
              </a:buClr>
              <a:buSzTx/>
              <a:buFont typeface="Arial" panose="020B0604020202020204" pitchFamily="34" charset="0"/>
              <a:buChar char="•"/>
              <a:tabLst/>
              <a:defRPr/>
            </a:pPr>
            <a:endParaRPr kumimoji="0" lang="en-GB" sz="1700" b="0" i="0" u="none" strike="noStrike" kern="1200" cap="none" spc="0" normalizeH="0" baseline="0" noProof="0" dirty="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
                <a:srgbClr val="0D75BA"/>
              </a:buClr>
              <a:buSzTx/>
              <a:buFont typeface="Arial" panose="020B0604020202020204" pitchFamily="34" charset="0"/>
              <a:buChar char="•"/>
              <a:tabLst/>
              <a:defRPr/>
            </a:pPr>
            <a:r>
              <a:rPr lang="en-GB" sz="1700" dirty="0">
                <a:solidFill>
                  <a:srgbClr val="000000"/>
                </a:solidFill>
                <a:latin typeface="Arial"/>
                <a:cs typeface="Arial"/>
              </a:rPr>
              <a:t>Relationship building with Campaign to save mental health services in Norfolk and Suffolk</a:t>
            </a:r>
          </a:p>
          <a:p>
            <a:pPr marL="285750" marR="0" lvl="0" indent="-285750" algn="l" defTabSz="914400" rtl="0" eaLnBrk="1" fontAlgn="auto" latinLnBrk="0" hangingPunct="1">
              <a:lnSpc>
                <a:spcPct val="100000"/>
              </a:lnSpc>
              <a:spcBef>
                <a:spcPts val="0"/>
              </a:spcBef>
              <a:spcAft>
                <a:spcPts val="0"/>
              </a:spcAft>
              <a:buClr>
                <a:srgbClr val="0D75BA"/>
              </a:buClr>
              <a:buSzTx/>
              <a:buFont typeface="Arial" panose="020B0604020202020204" pitchFamily="34" charset="0"/>
              <a:buChar char="•"/>
              <a:tabLst/>
              <a:defRPr/>
            </a:pPr>
            <a:endParaRPr lang="en-GB" sz="1700" dirty="0">
              <a:solidFill>
                <a:srgbClr val="000000"/>
              </a:solidFill>
              <a:latin typeface="Arial"/>
              <a:cs typeface="Arial"/>
            </a:endParaRPr>
          </a:p>
          <a:p>
            <a:pPr marL="285750" marR="0" lvl="0" indent="-285750" algn="l" defTabSz="914400" rtl="0" eaLnBrk="1" fontAlgn="auto" latinLnBrk="0" hangingPunct="1">
              <a:lnSpc>
                <a:spcPct val="100000"/>
              </a:lnSpc>
              <a:spcBef>
                <a:spcPts val="0"/>
              </a:spcBef>
              <a:spcAft>
                <a:spcPts val="0"/>
              </a:spcAft>
              <a:buClr>
                <a:srgbClr val="0D75BA"/>
              </a:buClr>
              <a:buSzTx/>
              <a:buFont typeface="Arial" panose="020B0604020202020204" pitchFamily="34" charset="0"/>
              <a:buChar char="•"/>
              <a:tabLst/>
              <a:defRPr/>
            </a:pPr>
            <a:r>
              <a:rPr lang="en-GB" sz="1700" dirty="0">
                <a:solidFill>
                  <a:srgbClr val="000000"/>
                </a:solidFill>
                <a:latin typeface="Arial"/>
                <a:cs typeface="Arial"/>
              </a:rPr>
              <a:t>Development and engagement on the Trust’s first Carers Charter  </a:t>
            </a:r>
            <a:r>
              <a:rPr kumimoji="0" lang="en-GB" sz="1700" b="0" i="0" u="none" strike="noStrike" kern="1200" cap="none" spc="0" normalizeH="0" baseline="0" noProof="0" dirty="0">
                <a:ln>
                  <a:noFill/>
                </a:ln>
                <a:solidFill>
                  <a:srgbClr val="000000"/>
                </a:solidFill>
                <a:effectLst/>
                <a:uLnTx/>
                <a:uFillTx/>
                <a:latin typeface="Arial"/>
                <a:ea typeface="+mn-ea"/>
                <a:cs typeface="Arial"/>
              </a:rPr>
              <a:t> </a:t>
            </a:r>
          </a:p>
          <a:p>
            <a:pPr marL="285750" marR="0" lvl="0" indent="-285750" algn="l" defTabSz="914400" rtl="0" eaLnBrk="1" fontAlgn="auto" latinLnBrk="0" hangingPunct="1">
              <a:lnSpc>
                <a:spcPct val="100000"/>
              </a:lnSpc>
              <a:spcBef>
                <a:spcPts val="0"/>
              </a:spcBef>
              <a:spcAft>
                <a:spcPts val="0"/>
              </a:spcAft>
              <a:buClr>
                <a:srgbClr val="0D75BA"/>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DA0BBB6D-1F4A-317B-A39C-B591DEB53EC9}"/>
              </a:ext>
            </a:extLst>
          </p:cNvPr>
          <p:cNvPicPr>
            <a:picLocks noChangeAspect="1"/>
          </p:cNvPicPr>
          <p:nvPr/>
        </p:nvPicPr>
        <p:blipFill>
          <a:blip r:embed="rId3"/>
          <a:stretch>
            <a:fillRect/>
          </a:stretch>
        </p:blipFill>
        <p:spPr>
          <a:xfrm>
            <a:off x="9545779" y="1254211"/>
            <a:ext cx="1649225" cy="4537269"/>
          </a:xfrm>
          <a:prstGeom prst="rect">
            <a:avLst/>
          </a:prstGeom>
          <a:ln>
            <a:noFill/>
          </a:ln>
        </p:spPr>
      </p:pic>
      <p:graphicFrame>
        <p:nvGraphicFramePr>
          <p:cNvPr id="11" name="Table 10">
            <a:extLst>
              <a:ext uri="{FF2B5EF4-FFF2-40B4-BE49-F238E27FC236}">
                <a16:creationId xmlns:a16="http://schemas.microsoft.com/office/drawing/2014/main" id="{588512E2-DAF4-8257-6BAF-B4229D594298}"/>
              </a:ext>
            </a:extLst>
          </p:cNvPr>
          <p:cNvGraphicFramePr>
            <a:graphicFrameLocks noGrp="1"/>
          </p:cNvGraphicFramePr>
          <p:nvPr/>
        </p:nvGraphicFramePr>
        <p:xfrm>
          <a:off x="2147335" y="2155296"/>
          <a:ext cx="1281194" cy="914404"/>
        </p:xfrm>
        <a:graphic>
          <a:graphicData uri="http://schemas.openxmlformats.org/drawingml/2006/table">
            <a:tbl>
              <a:tblPr firstRow="1" bandRow="1">
                <a:tableStyleId>{5C22544A-7EE6-4342-B048-85BDC9FD1C3A}</a:tableStyleId>
              </a:tblPr>
              <a:tblGrid>
                <a:gridCol w="1281194">
                  <a:extLst>
                    <a:ext uri="{9D8B030D-6E8A-4147-A177-3AD203B41FA5}">
                      <a16:colId xmlns:a16="http://schemas.microsoft.com/office/drawing/2014/main" val="915523287"/>
                    </a:ext>
                  </a:extLst>
                </a:gridCol>
              </a:tblGrid>
              <a:tr h="274324">
                <a:tc>
                  <a:txBody>
                    <a:bodyPr/>
                    <a:lstStyle/>
                    <a:p>
                      <a:r>
                        <a:rPr lang="en-GB" sz="1200">
                          <a:latin typeface="Arial"/>
                          <a:cs typeface="Arial"/>
                        </a:rPr>
                        <a:t>Cath Byford</a:t>
                      </a:r>
                    </a:p>
                  </a:txBody>
                  <a:tcPr anchor="ctr"/>
                </a:tc>
                <a:extLst>
                  <a:ext uri="{0D108BD9-81ED-4DB2-BD59-A6C34878D82A}">
                    <a16:rowId xmlns:a16="http://schemas.microsoft.com/office/drawing/2014/main" val="1677740596"/>
                  </a:ext>
                </a:extLst>
              </a:tr>
              <a:tr h="274324">
                <a:tc>
                  <a:txBody>
                    <a:bodyPr/>
                    <a:lstStyle/>
                    <a:p>
                      <a:r>
                        <a:rPr lang="en-GB" sz="1200">
                          <a:latin typeface="Arial"/>
                          <a:cs typeface="Arial"/>
                        </a:rPr>
                        <a:t>Chief Patient Experience Officer</a:t>
                      </a:r>
                    </a:p>
                  </a:txBody>
                  <a:tcPr/>
                </a:tc>
                <a:extLst>
                  <a:ext uri="{0D108BD9-81ED-4DB2-BD59-A6C34878D82A}">
                    <a16:rowId xmlns:a16="http://schemas.microsoft.com/office/drawing/2014/main" val="2777339253"/>
                  </a:ext>
                </a:extLst>
              </a:tr>
            </a:tbl>
          </a:graphicData>
        </a:graphic>
      </p:graphicFrame>
      <p:sp>
        <p:nvSpPr>
          <p:cNvPr id="12" name="Oval 11">
            <a:extLst>
              <a:ext uri="{FF2B5EF4-FFF2-40B4-BE49-F238E27FC236}">
                <a16:creationId xmlns:a16="http://schemas.microsoft.com/office/drawing/2014/main" id="{5A250DC1-1039-9658-A4BC-805D549B293A}"/>
              </a:ext>
            </a:extLst>
          </p:cNvPr>
          <p:cNvSpPr/>
          <p:nvPr/>
        </p:nvSpPr>
        <p:spPr>
          <a:xfrm>
            <a:off x="547810" y="1856096"/>
            <a:ext cx="1504680" cy="1504680"/>
          </a:xfrm>
          <a:prstGeom prst="ellipse">
            <a:avLst/>
          </a:prstGeom>
          <a:blipFill>
            <a:blip r:embed="rId4"/>
            <a:stretch>
              <a:fillRect/>
            </a:stretch>
          </a:blipFill>
          <a:ln w="38100">
            <a:solidFill>
              <a:srgbClr val="0030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3" name="Table 12">
            <a:extLst>
              <a:ext uri="{FF2B5EF4-FFF2-40B4-BE49-F238E27FC236}">
                <a16:creationId xmlns:a16="http://schemas.microsoft.com/office/drawing/2014/main" id="{3503CC4C-F4FA-2389-B2D2-1692FC4DDB46}"/>
              </a:ext>
            </a:extLst>
          </p:cNvPr>
          <p:cNvGraphicFramePr>
            <a:graphicFrameLocks noGrp="1"/>
          </p:cNvGraphicFramePr>
          <p:nvPr/>
        </p:nvGraphicFramePr>
        <p:xfrm>
          <a:off x="2148644" y="3791354"/>
          <a:ext cx="1313946" cy="962111"/>
        </p:xfrm>
        <a:graphic>
          <a:graphicData uri="http://schemas.openxmlformats.org/drawingml/2006/table">
            <a:tbl>
              <a:tblPr firstRow="1" bandRow="1">
                <a:tableStyleId>{5C22544A-7EE6-4342-B048-85BDC9FD1C3A}</a:tableStyleId>
              </a:tblPr>
              <a:tblGrid>
                <a:gridCol w="1313946">
                  <a:extLst>
                    <a:ext uri="{9D8B030D-6E8A-4147-A177-3AD203B41FA5}">
                      <a16:colId xmlns:a16="http://schemas.microsoft.com/office/drawing/2014/main" val="915523287"/>
                    </a:ext>
                  </a:extLst>
                </a:gridCol>
              </a:tblGrid>
              <a:tr h="322031">
                <a:tc>
                  <a:txBody>
                    <a:bodyPr/>
                    <a:lstStyle/>
                    <a:p>
                      <a:r>
                        <a:rPr lang="en-GB" sz="1200" err="1">
                          <a:latin typeface="Arial"/>
                          <a:cs typeface="Arial"/>
                        </a:rPr>
                        <a:t>Nikant</a:t>
                      </a:r>
                      <a:r>
                        <a:rPr lang="en-GB" sz="1200">
                          <a:latin typeface="Arial"/>
                          <a:cs typeface="Arial"/>
                        </a:rPr>
                        <a:t> Ailawadi </a:t>
                      </a:r>
                    </a:p>
                  </a:txBody>
                  <a:tcPr anchor="ctr"/>
                </a:tc>
                <a:extLst>
                  <a:ext uri="{0D108BD9-81ED-4DB2-BD59-A6C34878D82A}">
                    <a16:rowId xmlns:a16="http://schemas.microsoft.com/office/drawing/2014/main" val="1677740596"/>
                  </a:ext>
                </a:extLst>
              </a:tr>
              <a:tr h="329698">
                <a:tc>
                  <a:txBody>
                    <a:bodyPr/>
                    <a:lstStyle/>
                    <a:p>
                      <a:r>
                        <a:rPr lang="en-GB" sz="1200">
                          <a:latin typeface="Arial" panose="020B0604020202020204" pitchFamily="34" charset="0"/>
                          <a:cs typeface="Arial" panose="020B0604020202020204" pitchFamily="34" charset="0"/>
                        </a:rPr>
                        <a:t>Director of Patient Experience</a:t>
                      </a:r>
                    </a:p>
                  </a:txBody>
                  <a:tcPr/>
                </a:tc>
                <a:extLst>
                  <a:ext uri="{0D108BD9-81ED-4DB2-BD59-A6C34878D82A}">
                    <a16:rowId xmlns:a16="http://schemas.microsoft.com/office/drawing/2014/main" val="2777339253"/>
                  </a:ext>
                </a:extLst>
              </a:tr>
            </a:tbl>
          </a:graphicData>
        </a:graphic>
      </p:graphicFrame>
      <p:sp>
        <p:nvSpPr>
          <p:cNvPr id="14" name="Oval 13">
            <a:extLst>
              <a:ext uri="{FF2B5EF4-FFF2-40B4-BE49-F238E27FC236}">
                <a16:creationId xmlns:a16="http://schemas.microsoft.com/office/drawing/2014/main" id="{997B2E6C-2988-CF91-ABCF-1755E98B2B25}"/>
              </a:ext>
            </a:extLst>
          </p:cNvPr>
          <p:cNvSpPr/>
          <p:nvPr/>
        </p:nvSpPr>
        <p:spPr>
          <a:xfrm>
            <a:off x="552054" y="3518197"/>
            <a:ext cx="1513085" cy="1513085"/>
          </a:xfrm>
          <a:prstGeom prst="ellipse">
            <a:avLst/>
          </a:prstGeom>
          <a:blipFill>
            <a:blip r:embed="rId5" cstate="screen">
              <a:extLst>
                <a:ext uri="{28A0092B-C50C-407E-A947-70E740481C1C}">
                  <a14:useLocalDpi xmlns:a14="http://schemas.microsoft.com/office/drawing/2010/main"/>
                </a:ext>
              </a:extLst>
            </a:blip>
            <a:stretch>
              <a:fillRect/>
            </a:stretch>
          </a:blipFill>
          <a:ln w="38100">
            <a:solidFill>
              <a:srgbClr val="0030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6" name="Table 15">
            <a:extLst>
              <a:ext uri="{FF2B5EF4-FFF2-40B4-BE49-F238E27FC236}">
                <a16:creationId xmlns:a16="http://schemas.microsoft.com/office/drawing/2014/main" id="{A90D4F4F-2D02-1A24-DD7B-08C988ADCB67}"/>
              </a:ext>
            </a:extLst>
          </p:cNvPr>
          <p:cNvGraphicFramePr>
            <a:graphicFrameLocks noGrp="1"/>
          </p:cNvGraphicFramePr>
          <p:nvPr>
            <p:extLst>
              <p:ext uri="{D42A27DB-BD31-4B8C-83A1-F6EECF244321}">
                <p14:modId xmlns:p14="http://schemas.microsoft.com/office/powerpoint/2010/main" val="2380493421"/>
              </p:ext>
            </p:extLst>
          </p:nvPr>
        </p:nvGraphicFramePr>
        <p:xfrm>
          <a:off x="7910052" y="2781362"/>
          <a:ext cx="1448752" cy="1249409"/>
        </p:xfrm>
        <a:graphic>
          <a:graphicData uri="http://schemas.openxmlformats.org/drawingml/2006/table">
            <a:tbl>
              <a:tblPr firstRow="1" bandRow="1">
                <a:tableStyleId>{5C22544A-7EE6-4342-B048-85BDC9FD1C3A}</a:tableStyleId>
              </a:tblPr>
              <a:tblGrid>
                <a:gridCol w="1448752">
                  <a:extLst>
                    <a:ext uri="{9D8B030D-6E8A-4147-A177-3AD203B41FA5}">
                      <a16:colId xmlns:a16="http://schemas.microsoft.com/office/drawing/2014/main" val="915523287"/>
                    </a:ext>
                  </a:extLst>
                </a:gridCol>
              </a:tblGrid>
              <a:tr h="552275">
                <a:tc>
                  <a:txBody>
                    <a:bodyPr/>
                    <a:lstStyle/>
                    <a:p>
                      <a:r>
                        <a:rPr lang="en-GB" sz="1200" dirty="0">
                          <a:latin typeface="Arial"/>
                          <a:cs typeface="Arial"/>
                        </a:rPr>
                        <a:t>Tallia Langston </a:t>
                      </a:r>
                    </a:p>
                  </a:txBody>
                  <a:tcPr anchor="ctr"/>
                </a:tc>
                <a:extLst>
                  <a:ext uri="{0D108BD9-81ED-4DB2-BD59-A6C34878D82A}">
                    <a16:rowId xmlns:a16="http://schemas.microsoft.com/office/drawing/2014/main" val="1677740596"/>
                  </a:ext>
                </a:extLst>
              </a:tr>
              <a:tr h="697134">
                <a:tc>
                  <a:txBody>
                    <a:bodyPr/>
                    <a:lstStyle/>
                    <a:p>
                      <a:r>
                        <a:rPr lang="en-GB" sz="1200" dirty="0">
                          <a:latin typeface="Arial"/>
                          <a:cs typeface="Arial"/>
                        </a:rPr>
                        <a:t>Service User and Carer Council </a:t>
                      </a:r>
                      <a:endParaRPr lang="en-US" dirty="0">
                        <a:latin typeface="Arial"/>
                        <a:cs typeface="Arial"/>
                      </a:endParaRPr>
                    </a:p>
                    <a:p>
                      <a:pPr lvl="0">
                        <a:buNone/>
                      </a:pPr>
                      <a:r>
                        <a:rPr lang="en-GB" sz="1200" dirty="0">
                          <a:latin typeface="Arial"/>
                          <a:cs typeface="Arial"/>
                        </a:rPr>
                        <a:t>Co-chair</a:t>
                      </a:r>
                    </a:p>
                  </a:txBody>
                  <a:tcPr/>
                </a:tc>
                <a:extLst>
                  <a:ext uri="{0D108BD9-81ED-4DB2-BD59-A6C34878D82A}">
                    <a16:rowId xmlns:a16="http://schemas.microsoft.com/office/drawing/2014/main" val="2777339253"/>
                  </a:ext>
                </a:extLst>
              </a:tr>
            </a:tbl>
          </a:graphicData>
        </a:graphic>
      </p:graphicFrame>
      <p:sp>
        <p:nvSpPr>
          <p:cNvPr id="15" name="Oval 14">
            <a:extLst>
              <a:ext uri="{FF2B5EF4-FFF2-40B4-BE49-F238E27FC236}">
                <a16:creationId xmlns:a16="http://schemas.microsoft.com/office/drawing/2014/main" id="{BB20EA51-6330-1729-9CA1-F2ACAA26F102}"/>
              </a:ext>
            </a:extLst>
          </p:cNvPr>
          <p:cNvSpPr/>
          <p:nvPr/>
        </p:nvSpPr>
        <p:spPr>
          <a:xfrm>
            <a:off x="7850038" y="1279550"/>
            <a:ext cx="1522716" cy="1531787"/>
          </a:xfrm>
          <a:prstGeom prst="ellipse">
            <a:avLst/>
          </a:prstGeom>
          <a:blipFill>
            <a:blip r:embed="rId6" cstate="screen">
              <a:extLst>
                <a:ext uri="{28A0092B-C50C-407E-A947-70E740481C1C}">
                  <a14:useLocalDpi xmlns:a14="http://schemas.microsoft.com/office/drawing/2010/main"/>
                </a:ext>
              </a:extLst>
            </a:blip>
            <a:stretch>
              <a:fillRect/>
            </a:stretch>
          </a:blipFill>
          <a:ln w="38100">
            <a:solidFill>
              <a:srgbClr val="0030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97A0B58-B48D-A2BB-4CA7-3295842FB205}"/>
              </a:ext>
            </a:extLst>
          </p:cNvPr>
          <p:cNvSpPr txBox="1"/>
          <p:nvPr/>
        </p:nvSpPr>
        <p:spPr>
          <a:xfrm>
            <a:off x="485775" y="1202136"/>
            <a:ext cx="462915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6AB4"/>
                </a:solidFill>
                <a:effectLst/>
                <a:uLnTx/>
                <a:uFillTx/>
                <a:latin typeface="Arial"/>
                <a:ea typeface="+mn-ea"/>
                <a:cs typeface="+mn-cs"/>
              </a:rPr>
              <a:t>Service User and Carers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8219CB52-D720-2686-5911-569482DD4269}"/>
              </a:ext>
            </a:extLst>
          </p:cNvPr>
          <p:cNvSpPr/>
          <p:nvPr/>
        </p:nvSpPr>
        <p:spPr>
          <a:xfrm>
            <a:off x="-326971" y="189526"/>
            <a:ext cx="9699725" cy="781466"/>
          </a:xfrm>
          <a:prstGeom prst="roundRect">
            <a:avLst>
              <a:gd name="adj" fmla="val 23878"/>
            </a:avLst>
          </a:prstGeom>
          <a:solidFill>
            <a:srgbClr val="0D7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97DE417-4CE0-C604-9546-2DB48BE1A97B}"/>
              </a:ext>
            </a:extLst>
          </p:cNvPr>
          <p:cNvSpPr txBox="1"/>
          <p:nvPr/>
        </p:nvSpPr>
        <p:spPr>
          <a:xfrm>
            <a:off x="672994" y="309443"/>
            <a:ext cx="8685810" cy="523220"/>
          </a:xfrm>
          <a:prstGeom prst="rect">
            <a:avLst/>
          </a:prstGeom>
          <a:noFill/>
        </p:spPr>
        <p:txBody>
          <a:bodyPr wrap="square">
            <a:spAutoFit/>
          </a:bodyPr>
          <a:lstStyle/>
          <a:p>
            <a:r>
              <a:rPr lang="en-GB" sz="2800" b="1" dirty="0">
                <a:solidFill>
                  <a:schemeClr val="bg1"/>
                </a:solidFill>
                <a:latin typeface="Arial" panose="020B0604020202020204" pitchFamily="34" charset="0"/>
                <a:cs typeface="Arial" panose="020B0604020202020204" pitchFamily="34" charset="0"/>
              </a:rPr>
              <a:t>Improving Care </a:t>
            </a:r>
            <a:r>
              <a:rPr lang="en-GB" sz="2800" dirty="0">
                <a:solidFill>
                  <a:schemeClr val="bg1"/>
                </a:solidFill>
                <a:latin typeface="Arial" panose="020B0604020202020204" pitchFamily="34" charset="0"/>
                <a:cs typeface="Arial" panose="020B0604020202020204" pitchFamily="34" charset="0"/>
              </a:rPr>
              <a:t>–</a:t>
            </a:r>
            <a:r>
              <a:rPr lang="en-GB" sz="2800" b="1" dirty="0">
                <a:solidFill>
                  <a:schemeClr val="bg1"/>
                </a:solidFill>
                <a:latin typeface="Arial" panose="020B0604020202020204" pitchFamily="34" charset="0"/>
                <a:cs typeface="Arial" panose="020B0604020202020204" pitchFamily="34" charset="0"/>
              </a:rPr>
              <a:t> </a:t>
            </a:r>
            <a:r>
              <a:rPr lang="en-GB" sz="2800" dirty="0">
                <a:solidFill>
                  <a:schemeClr val="bg1"/>
                </a:solidFill>
                <a:latin typeface="Arial" panose="020B0604020202020204" pitchFamily="34" charset="0"/>
                <a:cs typeface="Arial" panose="020B0604020202020204" pitchFamily="34" charset="0"/>
              </a:rPr>
              <a:t>Service users, carers and families</a:t>
            </a:r>
            <a:endParaRPr lang="en-GB" sz="2000" dirty="0">
              <a:solidFill>
                <a:schemeClr val="bg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1570220A-85F9-02AE-C9EC-ED898AF9B413}"/>
              </a:ext>
            </a:extLst>
          </p:cNvPr>
          <p:cNvSpPr/>
          <p:nvPr/>
        </p:nvSpPr>
        <p:spPr>
          <a:xfrm>
            <a:off x="-941585" y="-128933"/>
            <a:ext cx="930605" cy="6864377"/>
          </a:xfrm>
          <a:prstGeom prst="rect">
            <a:avLst/>
          </a:prstGeom>
          <a:solidFill>
            <a:srgbClr val="E3EB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Graphic 16">
            <a:extLst>
              <a:ext uri="{FF2B5EF4-FFF2-40B4-BE49-F238E27FC236}">
                <a16:creationId xmlns:a16="http://schemas.microsoft.com/office/drawing/2014/main" id="{2D259E55-07AB-207E-0705-318694159B3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27392" y="4365576"/>
            <a:ext cx="1331412" cy="1331412"/>
          </a:xfrm>
          <a:prstGeom prst="rect">
            <a:avLst/>
          </a:prstGeom>
        </p:spPr>
      </p:pic>
    </p:spTree>
    <p:extLst>
      <p:ext uri="{BB962C8B-B14F-4D97-AF65-F5344CB8AC3E}">
        <p14:creationId xmlns:p14="http://schemas.microsoft.com/office/powerpoint/2010/main" val="2840819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F8B4560-2EF3-EC7B-903F-A915013E0827}"/>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312E1D42-DBD2-2667-C730-D15373214C67}"/>
              </a:ext>
            </a:extLst>
          </p:cNvPr>
          <p:cNvSpPr txBox="1"/>
          <p:nvPr/>
        </p:nvSpPr>
        <p:spPr>
          <a:xfrm>
            <a:off x="672994" y="1057435"/>
            <a:ext cx="900785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6AB4"/>
                </a:solidFill>
                <a:effectLst/>
                <a:uLnTx/>
                <a:uFillTx/>
                <a:latin typeface="Arial" panose="020B0604020202020204" pitchFamily="34" charset="0"/>
                <a:ea typeface="Calibri" panose="020F0502020204030204" pitchFamily="34" charset="0"/>
                <a:cs typeface="Arial" panose="020B0604020202020204" pitchFamily="34" charset="0"/>
              </a:rPr>
              <a:t>Friends and Family Test response improvements</a:t>
            </a:r>
            <a:endParaRPr kumimoji="0" lang="en-GB" sz="2400" b="0" i="0" u="none" strike="noStrike" kern="1200" cap="none" spc="0" normalizeH="0" baseline="0" noProof="0" dirty="0">
              <a:ln>
                <a:noFill/>
              </a:ln>
              <a:solidFill>
                <a:srgbClr val="006AB4"/>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3DE6BAF-CBA3-A605-40A0-47FEE8410B1C}"/>
              </a:ext>
            </a:extLst>
          </p:cNvPr>
          <p:cNvSpPr txBox="1"/>
          <p:nvPr/>
        </p:nvSpPr>
        <p:spPr>
          <a:xfrm>
            <a:off x="481270" y="1681316"/>
            <a:ext cx="3589285" cy="411924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Arial"/>
                <a:ea typeface="Calibri"/>
                <a:cs typeface="Arial"/>
              </a:rPr>
              <a:t>Feedback has improved:</a:t>
            </a:r>
          </a:p>
          <a:p>
            <a:pPr>
              <a:defRPr/>
            </a:pPr>
            <a:endParaRPr lang="en-GB" dirty="0">
              <a:solidFill>
                <a:prstClr val="black"/>
              </a:solidFill>
              <a:latin typeface="Arial"/>
              <a:ea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black"/>
                </a:solidFill>
                <a:effectLst/>
                <a:uLnTx/>
                <a:uFillTx/>
                <a:latin typeface="Arial"/>
                <a:ea typeface="Calibri"/>
                <a:cs typeface="Arial"/>
              </a:rPr>
              <a:t>Very good/good:</a:t>
            </a:r>
            <a:endParaRPr lang="en-GB" b="1" i="0" u="none" strike="noStrike" kern="1200" cap="none" spc="0" normalizeH="0" baseline="0" noProof="0" dirty="0">
              <a:ln>
                <a:noFill/>
              </a:ln>
              <a:solidFill>
                <a:prstClr val="black"/>
              </a:solidFill>
              <a:effectLst/>
              <a:uLnTx/>
              <a:uFillTx/>
              <a:latin typeface="Arial"/>
              <a:ea typeface="Calibri"/>
              <a:cs typeface="Arial"/>
            </a:endParaRPr>
          </a:p>
          <a:p>
            <a:pPr marL="285750" indent="-285750">
              <a:buFont typeface="Arial" panose="020B0604020202020204" pitchFamily="34" charset="0"/>
              <a:buChar char="•"/>
              <a:defRPr/>
            </a:pPr>
            <a:r>
              <a:rPr lang="en-GB" dirty="0">
                <a:solidFill>
                  <a:prstClr val="black"/>
                </a:solidFill>
                <a:latin typeface="Arial"/>
                <a:ea typeface="Calibri"/>
                <a:cs typeface="Arial"/>
              </a:rPr>
              <a:t>Apr</a:t>
            </a:r>
            <a:r>
              <a:rPr kumimoji="0" lang="en-GB" b="0" i="0" u="none" strike="noStrike" kern="1200" cap="none" spc="0" normalizeH="0" baseline="0" noProof="0" dirty="0">
                <a:ln>
                  <a:noFill/>
                </a:ln>
                <a:solidFill>
                  <a:prstClr val="black"/>
                </a:solidFill>
                <a:effectLst/>
                <a:uLnTx/>
                <a:uFillTx/>
                <a:latin typeface="Arial"/>
                <a:ea typeface="Calibri"/>
                <a:cs typeface="Arial"/>
              </a:rPr>
              <a:t> 2023 </a:t>
            </a:r>
            <a:r>
              <a:rPr lang="en-GB" dirty="0">
                <a:solidFill>
                  <a:prstClr val="black"/>
                </a:solidFill>
                <a:latin typeface="Arial"/>
                <a:ea typeface="Calibri"/>
                <a:cs typeface="Arial"/>
              </a:rPr>
              <a:t>- 63</a:t>
            </a:r>
            <a:r>
              <a:rPr kumimoji="0" lang="en-GB" b="0" i="0" u="none" strike="noStrike" kern="1200" cap="none" spc="0" normalizeH="0" baseline="0" noProof="0" dirty="0">
                <a:ln>
                  <a:noFill/>
                </a:ln>
                <a:solidFill>
                  <a:prstClr val="black"/>
                </a:solidFill>
                <a:effectLst/>
                <a:uLnTx/>
                <a:uFillTx/>
                <a:latin typeface="Arial"/>
                <a:ea typeface="Calibri"/>
                <a:cs typeface="Arial"/>
              </a:rPr>
              <a:t>% </a:t>
            </a:r>
            <a:endParaRPr lang="en-GB" b="0" i="0" u="none" strike="noStrike" kern="1200" cap="none" spc="0" normalizeH="0" baseline="0" noProof="0" dirty="0">
              <a:ln>
                <a:noFill/>
              </a:ln>
              <a:solidFill>
                <a:prstClr val="black"/>
              </a:solidFill>
              <a:effectLst/>
              <a:uLnTx/>
              <a:uFillTx/>
              <a:latin typeface="Arial"/>
              <a:ea typeface="Calibri"/>
              <a:cs typeface="Arial"/>
            </a:endParaRPr>
          </a:p>
          <a:p>
            <a:pPr marL="285750" indent="-285750">
              <a:buFont typeface="Arial" panose="020B0604020202020204" pitchFamily="34" charset="0"/>
              <a:buChar char="•"/>
              <a:defRPr/>
            </a:pPr>
            <a:r>
              <a:rPr lang="en-GB" dirty="0">
                <a:solidFill>
                  <a:prstClr val="black"/>
                </a:solidFill>
                <a:latin typeface="Arial"/>
                <a:ea typeface="Calibri"/>
                <a:cs typeface="Arial"/>
              </a:rPr>
              <a:t>June 2025</a:t>
            </a:r>
            <a:r>
              <a:rPr kumimoji="0" lang="en-GB" b="0" i="0" u="none" strike="noStrike" kern="1200" cap="none" spc="0" normalizeH="0" baseline="0" noProof="0" dirty="0">
                <a:ln>
                  <a:noFill/>
                </a:ln>
                <a:solidFill>
                  <a:prstClr val="black"/>
                </a:solidFill>
                <a:effectLst/>
                <a:uLnTx/>
                <a:uFillTx/>
                <a:latin typeface="Arial"/>
                <a:ea typeface="Calibri"/>
                <a:cs typeface="Arial"/>
              </a:rPr>
              <a:t> – 8</a:t>
            </a:r>
            <a:r>
              <a:rPr lang="en-GB" dirty="0">
                <a:solidFill>
                  <a:prstClr val="black"/>
                </a:solidFill>
                <a:latin typeface="Arial"/>
                <a:ea typeface="Calibri"/>
                <a:cs typeface="Arial"/>
              </a:rPr>
              <a:t>4</a:t>
            </a:r>
            <a:r>
              <a:rPr kumimoji="0" lang="en-GB" b="0" i="0" u="none" strike="noStrike" kern="1200" cap="none" spc="0" normalizeH="0" baseline="0" noProof="0" dirty="0">
                <a:ln>
                  <a:noFill/>
                </a:ln>
                <a:solidFill>
                  <a:prstClr val="black"/>
                </a:solidFill>
                <a:effectLst/>
                <a:uLnTx/>
                <a:uFillTx/>
                <a:latin typeface="Arial"/>
                <a:ea typeface="Calibri"/>
                <a:cs typeface="Arial"/>
              </a:rPr>
              <a:t>%</a:t>
            </a:r>
            <a:endParaRPr kumimoji="0" lang="en-GB" b="0" i="0" u="none" strike="noStrike" kern="1200" cap="none" spc="0" normalizeH="0" baseline="0" noProof="0" dirty="0">
              <a:ln>
                <a:noFill/>
              </a:ln>
              <a:solidFill>
                <a:prstClr val="black"/>
              </a:solidFill>
              <a:effectLst/>
              <a:highlight>
                <a:srgbClr val="FFFF00"/>
              </a:highlight>
              <a:uLnTx/>
              <a:uFillTx/>
              <a:latin typeface="Arial"/>
              <a:ea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srgbClr val="FF0000"/>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black"/>
                </a:solidFill>
                <a:effectLst/>
                <a:uLnTx/>
                <a:uFillTx/>
                <a:latin typeface="Arial"/>
                <a:ea typeface="Calibri"/>
                <a:cs typeface="Arial"/>
              </a:rPr>
              <a:t>Very poor/poor</a:t>
            </a:r>
            <a:endParaRPr lang="en-GB" b="1" i="0" u="none" strike="noStrike" kern="1200" cap="none" spc="0" normalizeH="0" baseline="0" noProof="0" dirty="0">
              <a:ln>
                <a:noFill/>
              </a:ln>
              <a:solidFill>
                <a:prstClr val="black"/>
              </a:solidFill>
              <a:effectLst/>
              <a:uLnTx/>
              <a:uFillTx/>
              <a:latin typeface="Arial"/>
              <a:ea typeface="Calibri"/>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a:ea typeface="Calibri"/>
                <a:cs typeface="Arial"/>
              </a:rPr>
              <a:t>Apr 2023 – </a:t>
            </a:r>
            <a:r>
              <a:rPr lang="en-GB" dirty="0">
                <a:solidFill>
                  <a:prstClr val="black"/>
                </a:solidFill>
                <a:latin typeface="Arial"/>
                <a:ea typeface="Calibri"/>
                <a:cs typeface="Arial"/>
              </a:rPr>
              <a:t>28</a:t>
            </a:r>
            <a:r>
              <a:rPr kumimoji="0" lang="en-GB" b="0" i="0" u="none" strike="noStrike" kern="1200" cap="none" spc="0" normalizeH="0" baseline="0" noProof="0" dirty="0">
                <a:ln>
                  <a:noFill/>
                </a:ln>
                <a:solidFill>
                  <a:prstClr val="black"/>
                </a:solidFill>
                <a:effectLst/>
                <a:uLnTx/>
                <a:uFillTx/>
                <a:latin typeface="Arial"/>
                <a:ea typeface="Calibri"/>
                <a:cs typeface="Arial"/>
              </a:rPr>
              <a:t>% </a:t>
            </a:r>
            <a:endParaRPr lang="en-GB" b="0" i="0" u="none" strike="noStrike" kern="1200" cap="none" spc="0" normalizeH="0" baseline="0" noProof="0" dirty="0">
              <a:ln>
                <a:noFill/>
              </a:ln>
              <a:solidFill>
                <a:prstClr val="black"/>
              </a:solidFill>
              <a:effectLst/>
              <a:uLnTx/>
              <a:uFillTx/>
              <a:latin typeface="Arial"/>
              <a:ea typeface="Calibri"/>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a:ea typeface="Calibri"/>
                <a:cs typeface="Arial"/>
              </a:rPr>
              <a:t>June 2025 – </a:t>
            </a:r>
            <a:r>
              <a:rPr lang="en-GB" dirty="0">
                <a:solidFill>
                  <a:prstClr val="black"/>
                </a:solidFill>
                <a:latin typeface="Arial"/>
                <a:ea typeface="Calibri"/>
                <a:cs typeface="Arial"/>
              </a:rPr>
              <a:t>6</a:t>
            </a:r>
            <a:r>
              <a:rPr kumimoji="0" lang="en-GB" b="0" i="0" u="none" strike="noStrike" kern="1200" cap="none" spc="0" normalizeH="0" baseline="0" noProof="0" dirty="0">
                <a:ln>
                  <a:noFill/>
                </a:ln>
                <a:solidFill>
                  <a:prstClr val="black"/>
                </a:solidFill>
                <a:effectLst/>
                <a:uLnTx/>
                <a:uFillTx/>
                <a:latin typeface="Arial"/>
                <a:ea typeface="Calibri"/>
                <a:cs typeface="Arial"/>
              </a:rPr>
              <a:t>%</a:t>
            </a:r>
            <a:endParaRPr kumimoji="0" lang="en-GB" b="0" i="0" u="none" strike="noStrike" kern="1200" cap="none" spc="0" normalizeH="0" baseline="0" noProof="0" dirty="0">
              <a:ln>
                <a:noFill/>
              </a:ln>
              <a:solidFill>
                <a:prstClr val="black"/>
              </a:solidFill>
              <a:effectLst/>
              <a:highlight>
                <a:srgbClr val="FFFF00"/>
              </a:highlight>
              <a:uLnTx/>
              <a:uFillTx/>
              <a:latin typeface="Arial"/>
              <a:ea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Arial"/>
                <a:ea typeface="Calibri"/>
                <a:cs typeface="Arial"/>
              </a:rPr>
              <a:t>Response rates are as follows:</a:t>
            </a:r>
            <a:endParaRPr lang="en-GB" b="0" i="0" u="none" strike="noStrike" kern="1200" cap="none" spc="0" normalizeH="0" baseline="0" noProof="0" dirty="0">
              <a:ln>
                <a:noFill/>
              </a:ln>
              <a:solidFill>
                <a:prstClr val="black"/>
              </a:solidFill>
              <a:effectLst/>
              <a:uLnTx/>
              <a:uFillTx/>
              <a:latin typeface="Arial"/>
              <a:ea typeface="Calibri"/>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a:ea typeface="Calibri"/>
                <a:cs typeface="Arial"/>
              </a:rPr>
              <a:t>2023/4: </a:t>
            </a:r>
            <a:r>
              <a:rPr lang="en-GB" dirty="0">
                <a:solidFill>
                  <a:prstClr val="black"/>
                </a:solidFill>
                <a:latin typeface="Arial"/>
                <a:ea typeface="Calibri"/>
                <a:cs typeface="Arial"/>
              </a:rPr>
              <a:t>3739</a:t>
            </a:r>
            <a:endParaRPr lang="en-GB" b="0" i="0" u="none" strike="noStrike" kern="1200" cap="none" spc="0" normalizeH="0" baseline="0" noProof="0" dirty="0">
              <a:ln>
                <a:noFill/>
              </a:ln>
              <a:solidFill>
                <a:prstClr val="black"/>
              </a:solidFill>
              <a:effectLst/>
              <a:uLnTx/>
              <a:uFillTx/>
              <a:latin typeface="Arial"/>
              <a:ea typeface="Calibri"/>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prstClr val="black"/>
                </a:solidFill>
                <a:effectLst/>
                <a:uLnTx/>
                <a:uFillTx/>
                <a:latin typeface="Arial"/>
                <a:ea typeface="Calibri"/>
                <a:cs typeface="Arial"/>
              </a:rPr>
              <a:t>2024/5: </a:t>
            </a:r>
            <a:r>
              <a:rPr lang="en-GB" b="1" dirty="0">
                <a:solidFill>
                  <a:prstClr val="black"/>
                </a:solidFill>
                <a:latin typeface="Arial"/>
                <a:ea typeface="Calibri"/>
                <a:cs typeface="Arial"/>
              </a:rPr>
              <a:t>5570</a:t>
            </a:r>
            <a:r>
              <a:rPr kumimoji="0" lang="en-GB" b="1" i="0" u="none" strike="noStrike" kern="1200" cap="none" spc="0" normalizeH="0" baseline="0" noProof="0" dirty="0">
                <a:ln>
                  <a:noFill/>
                </a:ln>
                <a:solidFill>
                  <a:prstClr val="black"/>
                </a:solidFill>
                <a:effectLst/>
                <a:uLnTx/>
                <a:uFillTx/>
                <a:latin typeface="Arial"/>
                <a:ea typeface="Calibri"/>
                <a:cs typeface="Arial"/>
              </a:rPr>
              <a:t> – a 4</a:t>
            </a:r>
            <a:r>
              <a:rPr lang="en-GB" b="1" dirty="0">
                <a:solidFill>
                  <a:prstClr val="black"/>
                </a:solidFill>
                <a:latin typeface="Arial"/>
                <a:ea typeface="Calibri"/>
                <a:cs typeface="Arial"/>
              </a:rPr>
              <a:t>9</a:t>
            </a:r>
            <a:r>
              <a:rPr kumimoji="0" lang="en-GB" b="1" i="0" u="none" strike="noStrike" kern="1200" cap="none" spc="0" normalizeH="0" baseline="0" noProof="0" dirty="0">
                <a:ln>
                  <a:noFill/>
                </a:ln>
                <a:solidFill>
                  <a:prstClr val="black"/>
                </a:solidFill>
                <a:effectLst/>
                <a:uLnTx/>
                <a:uFillTx/>
                <a:latin typeface="Arial"/>
                <a:ea typeface="Calibri"/>
                <a:cs typeface="Arial"/>
              </a:rPr>
              <a:t>% increase in responses</a:t>
            </a:r>
            <a:endParaRPr lang="en-GB" b="1" i="0" u="none" strike="noStrike" kern="1200" cap="none" spc="0" normalizeH="0" baseline="0" noProof="0" dirty="0">
              <a:ln>
                <a:noFill/>
              </a:ln>
              <a:solidFill>
                <a:prstClr val="black"/>
              </a:solidFill>
              <a:effectLst/>
              <a:uLnTx/>
              <a:uFillTx/>
              <a:latin typeface="Arial"/>
              <a:ea typeface="Calibri"/>
              <a:cs typeface="Arial"/>
            </a:endParaRPr>
          </a:p>
        </p:txBody>
      </p:sp>
      <p:sp>
        <p:nvSpPr>
          <p:cNvPr id="19" name="TextBox 20">
            <a:extLst>
              <a:ext uri="{FF2B5EF4-FFF2-40B4-BE49-F238E27FC236}">
                <a16:creationId xmlns:a16="http://schemas.microsoft.com/office/drawing/2014/main" id="{F7B15B24-BA5C-D733-3E79-C7E5426F19AE}"/>
              </a:ext>
            </a:extLst>
          </p:cNvPr>
          <p:cNvSpPr txBox="1"/>
          <p:nvPr/>
        </p:nvSpPr>
        <p:spPr>
          <a:xfrm>
            <a:off x="481270" y="539218"/>
            <a:ext cx="4986811" cy="707886"/>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GB" sz="2000" b="1">
                <a:solidFill>
                  <a:prstClr val="white"/>
                </a:solidFill>
                <a:latin typeface="Arial"/>
                <a:cs typeface="Arial"/>
              </a:rPr>
              <a:t>Improving Culture </a:t>
            </a:r>
          </a:p>
          <a:p>
            <a:pPr defTabSz="457200">
              <a:defRPr/>
            </a:pPr>
            <a:endParaRPr lang="en-GB" sz="2000" b="1">
              <a:solidFill>
                <a:prstClr val="white"/>
              </a:solidFill>
              <a:latin typeface="Arial"/>
              <a:cs typeface="Arial"/>
            </a:endParaRPr>
          </a:p>
        </p:txBody>
      </p:sp>
      <p:pic>
        <p:nvPicPr>
          <p:cNvPr id="3" name="Picture 2">
            <a:extLst>
              <a:ext uri="{FF2B5EF4-FFF2-40B4-BE49-F238E27FC236}">
                <a16:creationId xmlns:a16="http://schemas.microsoft.com/office/drawing/2014/main" id="{EC68931D-87AF-9B8C-672C-DEEE7012243E}"/>
              </a:ext>
            </a:extLst>
          </p:cNvPr>
          <p:cNvPicPr>
            <a:picLocks noChangeAspect="1"/>
          </p:cNvPicPr>
          <p:nvPr/>
        </p:nvPicPr>
        <p:blipFill>
          <a:blip r:embed="rId3"/>
          <a:stretch>
            <a:fillRect/>
          </a:stretch>
        </p:blipFill>
        <p:spPr>
          <a:xfrm>
            <a:off x="-940332" y="-196024"/>
            <a:ext cx="931860" cy="7054023"/>
          </a:xfrm>
          <a:prstGeom prst="rect">
            <a:avLst/>
          </a:prstGeom>
        </p:spPr>
      </p:pic>
      <p:sp>
        <p:nvSpPr>
          <p:cNvPr id="5" name="Rectangle: Rounded Corners 4">
            <a:extLst>
              <a:ext uri="{FF2B5EF4-FFF2-40B4-BE49-F238E27FC236}">
                <a16:creationId xmlns:a16="http://schemas.microsoft.com/office/drawing/2014/main" id="{7C0A7A33-5045-79D2-5C6A-910CDC761A79}"/>
              </a:ext>
            </a:extLst>
          </p:cNvPr>
          <p:cNvSpPr/>
          <p:nvPr/>
        </p:nvSpPr>
        <p:spPr>
          <a:xfrm>
            <a:off x="-326971" y="189526"/>
            <a:ext cx="9699725" cy="781466"/>
          </a:xfrm>
          <a:prstGeom prst="roundRect">
            <a:avLst>
              <a:gd name="adj" fmla="val 23878"/>
            </a:avLst>
          </a:prstGeom>
          <a:solidFill>
            <a:srgbClr val="0D7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40E1252-784A-9157-961B-582B75A1D309}"/>
              </a:ext>
            </a:extLst>
          </p:cNvPr>
          <p:cNvSpPr txBox="1"/>
          <p:nvPr/>
        </p:nvSpPr>
        <p:spPr>
          <a:xfrm>
            <a:off x="672994" y="309443"/>
            <a:ext cx="8685810" cy="523220"/>
          </a:xfrm>
          <a:prstGeom prst="rect">
            <a:avLst/>
          </a:prstGeom>
          <a:noFill/>
        </p:spPr>
        <p:txBody>
          <a:bodyPr wrap="square">
            <a:spAutoFit/>
          </a:bodyPr>
          <a:lstStyle/>
          <a:p>
            <a:r>
              <a:rPr lang="en-GB" sz="2800" b="1" dirty="0">
                <a:solidFill>
                  <a:schemeClr val="bg1"/>
                </a:solidFill>
                <a:latin typeface="Arial" panose="020B0604020202020204" pitchFamily="34" charset="0"/>
                <a:cs typeface="Arial" panose="020B0604020202020204" pitchFamily="34" charset="0"/>
              </a:rPr>
              <a:t>Improving Care </a:t>
            </a:r>
            <a:r>
              <a:rPr lang="en-GB" sz="2800" dirty="0">
                <a:solidFill>
                  <a:schemeClr val="bg1"/>
                </a:solidFill>
                <a:latin typeface="Arial" panose="020B0604020202020204" pitchFamily="34" charset="0"/>
                <a:cs typeface="Arial" panose="020B0604020202020204" pitchFamily="34" charset="0"/>
              </a:rPr>
              <a:t>– Service users, carers and families</a:t>
            </a:r>
            <a:endParaRPr lang="en-GB" sz="2000"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AA5AB6C-7B1C-2A31-DCC2-C1A15726D74F}"/>
              </a:ext>
            </a:extLst>
          </p:cNvPr>
          <p:cNvSpPr/>
          <p:nvPr/>
        </p:nvSpPr>
        <p:spPr>
          <a:xfrm>
            <a:off x="-930605" y="-98012"/>
            <a:ext cx="930605" cy="7054023"/>
          </a:xfrm>
          <a:prstGeom prst="rect">
            <a:avLst/>
          </a:prstGeom>
          <a:solidFill>
            <a:srgbClr val="E3EB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graph with different colored lines&#10;&#10;AI-generated content may be incorrect.">
            <a:extLst>
              <a:ext uri="{FF2B5EF4-FFF2-40B4-BE49-F238E27FC236}">
                <a16:creationId xmlns:a16="http://schemas.microsoft.com/office/drawing/2014/main" id="{68728596-E455-885D-A6FC-640F4C4831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7370" y="2342282"/>
            <a:ext cx="8141502" cy="2711499"/>
          </a:xfrm>
          <a:prstGeom prst="rect">
            <a:avLst/>
          </a:prstGeom>
        </p:spPr>
      </p:pic>
    </p:spTree>
    <p:extLst>
      <p:ext uri="{BB962C8B-B14F-4D97-AF65-F5344CB8AC3E}">
        <p14:creationId xmlns:p14="http://schemas.microsoft.com/office/powerpoint/2010/main" val="3023166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82F37A8-36C9-86F0-0757-03A16B3F9DAF}"/>
            </a:ext>
          </a:extLst>
        </p:cNvPr>
        <p:cNvGrpSpPr/>
        <p:nvPr/>
      </p:nvGrpSpPr>
      <p:grpSpPr>
        <a:xfrm>
          <a:off x="0" y="0"/>
          <a:ext cx="0" cy="0"/>
          <a:chOff x="0" y="0"/>
          <a:chExt cx="0" cy="0"/>
        </a:xfrm>
      </p:grpSpPr>
      <p:sp>
        <p:nvSpPr>
          <p:cNvPr id="19" name="TextBox 24">
            <a:extLst>
              <a:ext uri="{FF2B5EF4-FFF2-40B4-BE49-F238E27FC236}">
                <a16:creationId xmlns:a16="http://schemas.microsoft.com/office/drawing/2014/main" id="{6BD9ECB0-6FF0-57BD-95A3-AF985A2AFF9E}"/>
              </a:ext>
            </a:extLst>
          </p:cNvPr>
          <p:cNvSpPr txBox="1"/>
          <p:nvPr/>
        </p:nvSpPr>
        <p:spPr>
          <a:xfrm>
            <a:off x="484223" y="3352800"/>
            <a:ext cx="4760082" cy="1938992"/>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2060"/>
                </a:solidFill>
                <a:effectLst/>
                <a:uLnTx/>
                <a:uFillTx/>
                <a:latin typeface="Arial Bold"/>
                <a:ea typeface="Arial Bold"/>
                <a:cs typeface="Arial Bold"/>
                <a:sym typeface="Arial Bold"/>
              </a:rPr>
              <a:t>Dear Caroline launched February 2025</a:t>
            </a:r>
            <a:endParaRPr kumimoji="0" lang="en-US" b="1" i="0" u="none" strike="noStrike" kern="1200" cap="none" spc="0" normalizeH="0" baseline="0" noProof="0" dirty="0">
              <a:ln>
                <a:noFill/>
              </a:ln>
              <a:solidFill>
                <a:srgbClr val="002060"/>
              </a:solidFill>
              <a:effectLst/>
              <a:uLnTx/>
              <a:uFillTx/>
              <a:latin typeface="Arial Bold"/>
              <a:ea typeface="Arial Bold"/>
              <a:cs typeface="Arial Bold"/>
            </a:endParaRP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endParaRPr kumimoji="0" lang="en-US" b="0" i="0" u="none" strike="noStrike" kern="1200" cap="none" spc="0" normalizeH="0" baseline="0" noProof="0" dirty="0">
              <a:ln>
                <a:noFill/>
              </a:ln>
              <a:solidFill>
                <a:srgbClr val="002060"/>
              </a:solidFill>
              <a:effectLst/>
              <a:uLnTx/>
              <a:uFillTx/>
              <a:latin typeface="Arial Bold"/>
              <a:ea typeface="Calibri" panose="020F0502020204030204"/>
              <a:cs typeface="Arial Bold"/>
            </a:endParaRP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kumimoji="0" lang="en-US" b="0" i="0" u="none" strike="noStrike" kern="1200" cap="none" spc="0" normalizeH="0" baseline="0" noProof="0" dirty="0">
                <a:ln>
                  <a:noFill/>
                </a:ln>
                <a:solidFill>
                  <a:srgbClr val="002060"/>
                </a:solidFill>
                <a:effectLst/>
                <a:uLnTx/>
                <a:uFillTx/>
                <a:latin typeface="Arial Bold"/>
                <a:ea typeface="Calibri" panose="020F0502020204030204"/>
                <a:cs typeface="Arial Bold"/>
              </a:rPr>
              <a:t>Responses received have been solution focused</a:t>
            </a: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kumimoji="0" lang="en-US" b="0" i="0" u="none" strike="noStrike" kern="1200" cap="none" spc="0" normalizeH="0" baseline="0" noProof="0" dirty="0">
                <a:ln>
                  <a:noFill/>
                </a:ln>
                <a:solidFill>
                  <a:srgbClr val="002060"/>
                </a:solidFill>
                <a:effectLst/>
                <a:uLnTx/>
                <a:uFillTx/>
                <a:latin typeface="Arial Bold"/>
                <a:ea typeface="Calibri" panose="020F0502020204030204"/>
                <a:cs typeface="Arial Bold"/>
              </a:rPr>
              <a:t>Only 20% </a:t>
            </a:r>
            <a:r>
              <a:rPr kumimoji="0" lang="en-US" b="0" i="0" u="none" strike="noStrike" kern="1200" cap="none" spc="0" normalizeH="0" baseline="0" noProof="0">
                <a:ln>
                  <a:noFill/>
                </a:ln>
                <a:solidFill>
                  <a:srgbClr val="002060"/>
                </a:solidFill>
                <a:effectLst/>
                <a:uLnTx/>
                <a:uFillTx/>
                <a:latin typeface="Arial Bold"/>
                <a:ea typeface="Calibri" panose="020F0502020204030204"/>
                <a:cs typeface="Arial Bold"/>
              </a:rPr>
              <a:t>of responses </a:t>
            </a:r>
            <a:r>
              <a:rPr kumimoji="0" lang="en-US" b="0" i="0" u="none" strike="noStrike" kern="1200" cap="none" spc="0" normalizeH="0" baseline="0" noProof="0" dirty="0">
                <a:ln>
                  <a:noFill/>
                </a:ln>
                <a:solidFill>
                  <a:srgbClr val="002060"/>
                </a:solidFill>
                <a:effectLst/>
                <a:uLnTx/>
                <a:uFillTx/>
                <a:latin typeface="Arial Bold"/>
                <a:ea typeface="Calibri" panose="020F0502020204030204"/>
                <a:cs typeface="Arial Bold"/>
              </a:rPr>
              <a:t>have been submitted anonymously demonstrating a more open culture</a:t>
            </a:r>
          </a:p>
        </p:txBody>
      </p:sp>
      <p:pic>
        <p:nvPicPr>
          <p:cNvPr id="4" name="Picture 3" descr="A person smiling at the camera&#10;&#10;AI-generated content may be incorrect.">
            <a:extLst>
              <a:ext uri="{FF2B5EF4-FFF2-40B4-BE49-F238E27FC236}">
                <a16:creationId xmlns:a16="http://schemas.microsoft.com/office/drawing/2014/main" id="{A60DABE6-8C3F-42C4-826A-D50E936FBB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4222" y="1571690"/>
            <a:ext cx="5203052" cy="1569149"/>
          </a:xfrm>
          <a:prstGeom prst="rect">
            <a:avLst/>
          </a:prstGeom>
        </p:spPr>
      </p:pic>
      <p:sp>
        <p:nvSpPr>
          <p:cNvPr id="2" name="Rectangle: Rounded Corners 1">
            <a:extLst>
              <a:ext uri="{FF2B5EF4-FFF2-40B4-BE49-F238E27FC236}">
                <a16:creationId xmlns:a16="http://schemas.microsoft.com/office/drawing/2014/main" id="{7E5259DE-E66C-0D72-8E0C-01FB00940C6D}"/>
              </a:ext>
            </a:extLst>
          </p:cNvPr>
          <p:cNvSpPr/>
          <p:nvPr/>
        </p:nvSpPr>
        <p:spPr>
          <a:xfrm>
            <a:off x="-326971" y="189525"/>
            <a:ext cx="6014245" cy="1204943"/>
          </a:xfrm>
          <a:prstGeom prst="roundRect">
            <a:avLst>
              <a:gd name="adj" fmla="val 23878"/>
            </a:avLst>
          </a:prstGeom>
          <a:solidFill>
            <a:srgbClr val="2D2E88"/>
          </a:solidFill>
          <a:ln>
            <a:solidFill>
              <a:srgbClr val="2D2E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49C1921-0417-922B-5E50-CC7109BEA9F6}"/>
              </a:ext>
            </a:extLst>
          </p:cNvPr>
          <p:cNvSpPr txBox="1"/>
          <p:nvPr/>
        </p:nvSpPr>
        <p:spPr>
          <a:xfrm>
            <a:off x="604889" y="309443"/>
            <a:ext cx="8685810" cy="954107"/>
          </a:xfrm>
          <a:prstGeom prst="rect">
            <a:avLst/>
          </a:prstGeom>
          <a:noFill/>
        </p:spPr>
        <p:txBody>
          <a:bodyPr wrap="square">
            <a:spAutoFit/>
          </a:bodyPr>
          <a:lstStyle/>
          <a:p>
            <a:r>
              <a:rPr lang="en-GB" sz="2800" b="1" dirty="0">
                <a:solidFill>
                  <a:schemeClr val="bg1"/>
                </a:solidFill>
                <a:latin typeface="Arial" panose="020B0604020202020204" pitchFamily="34" charset="0"/>
                <a:cs typeface="Arial" panose="020B0604020202020204" pitchFamily="34" charset="0"/>
              </a:rPr>
              <a:t>Improving Culture </a:t>
            </a:r>
          </a:p>
          <a:p>
            <a:r>
              <a:rPr lang="en-GB" sz="2800" dirty="0">
                <a:solidFill>
                  <a:schemeClr val="bg1"/>
                </a:solidFill>
                <a:latin typeface="Arial" panose="020B0604020202020204" pitchFamily="34" charset="0"/>
                <a:cs typeface="Arial" panose="020B0604020202020204" pitchFamily="34" charset="0"/>
              </a:rPr>
              <a:t>Being Open and Transparent</a:t>
            </a:r>
          </a:p>
        </p:txBody>
      </p:sp>
      <p:pic>
        <p:nvPicPr>
          <p:cNvPr id="5" name="Picture 4">
            <a:extLst>
              <a:ext uri="{FF2B5EF4-FFF2-40B4-BE49-F238E27FC236}">
                <a16:creationId xmlns:a16="http://schemas.microsoft.com/office/drawing/2014/main" id="{DB241E0A-F5BF-635B-2443-4F3B06FB9E38}"/>
              </a:ext>
            </a:extLst>
          </p:cNvPr>
          <p:cNvPicPr>
            <a:picLocks noChangeAspect="1"/>
          </p:cNvPicPr>
          <p:nvPr/>
        </p:nvPicPr>
        <p:blipFill>
          <a:blip r:embed="rId5"/>
          <a:stretch>
            <a:fillRect/>
          </a:stretch>
        </p:blipFill>
        <p:spPr>
          <a:xfrm>
            <a:off x="-933859" y="-189525"/>
            <a:ext cx="931860" cy="6858000"/>
          </a:xfrm>
          <a:prstGeom prst="rect">
            <a:avLst/>
          </a:prstGeom>
        </p:spPr>
      </p:pic>
      <p:sp>
        <p:nvSpPr>
          <p:cNvPr id="7" name="Rectangle 6">
            <a:extLst>
              <a:ext uri="{FF2B5EF4-FFF2-40B4-BE49-F238E27FC236}">
                <a16:creationId xmlns:a16="http://schemas.microsoft.com/office/drawing/2014/main" id="{538E2AA6-E1AA-2653-1366-21C7F55BF74F}"/>
              </a:ext>
            </a:extLst>
          </p:cNvPr>
          <p:cNvSpPr/>
          <p:nvPr/>
        </p:nvSpPr>
        <p:spPr>
          <a:xfrm rot="1129103">
            <a:off x="6515909" y="-714335"/>
            <a:ext cx="6725573" cy="9259582"/>
          </a:xfrm>
          <a:prstGeom prst="rect">
            <a:avLst/>
          </a:prstGeom>
          <a:solidFill>
            <a:srgbClr val="1D68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12">
            <a:extLst>
              <a:ext uri="{FF2B5EF4-FFF2-40B4-BE49-F238E27FC236}">
                <a16:creationId xmlns:a16="http://schemas.microsoft.com/office/drawing/2014/main" id="{4E1BF586-53C7-814F-DDC2-49BC453EB0A8}"/>
              </a:ext>
            </a:extLst>
          </p:cNvPr>
          <p:cNvSpPr/>
          <p:nvPr/>
        </p:nvSpPr>
        <p:spPr>
          <a:xfrm>
            <a:off x="9972288" y="139854"/>
            <a:ext cx="2044945" cy="770836"/>
          </a:xfrm>
          <a:custGeom>
            <a:avLst/>
            <a:gdLst/>
            <a:ahLst/>
            <a:cxnLst/>
            <a:rect l="l" t="t" r="r" b="b"/>
            <a:pathLst>
              <a:path w="3067418" h="1156254">
                <a:moveTo>
                  <a:pt x="0" y="0"/>
                </a:moveTo>
                <a:lnTo>
                  <a:pt x="3067418" y="0"/>
                </a:lnTo>
                <a:lnTo>
                  <a:pt x="3067418" y="1156254"/>
                </a:lnTo>
                <a:lnTo>
                  <a:pt x="0" y="1156254"/>
                </a:lnTo>
                <a:lnTo>
                  <a:pt x="0" y="0"/>
                </a:ln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25">
            <a:extLst>
              <a:ext uri="{FF2B5EF4-FFF2-40B4-BE49-F238E27FC236}">
                <a16:creationId xmlns:a16="http://schemas.microsoft.com/office/drawing/2014/main" id="{49E25405-3766-196E-1ED2-BDA934F0CC4A}"/>
              </a:ext>
            </a:extLst>
          </p:cNvPr>
          <p:cNvSpPr txBox="1"/>
          <p:nvPr/>
        </p:nvSpPr>
        <p:spPr>
          <a:xfrm>
            <a:off x="6893508" y="5609048"/>
            <a:ext cx="3120805" cy="492443"/>
          </a:xfrm>
          <a:prstGeom prst="rect">
            <a:avLst/>
          </a:prstGeom>
        </p:spPr>
        <p:txBody>
          <a:bodyPr wrap="square" lIns="0" tIns="0" rIns="0" bIns="0" rtlCol="0" anchor="t">
            <a:spAutoFit/>
          </a:bodyPr>
          <a:lstStyle/>
          <a:p>
            <a:pPr marL="0" marR="0" lvl="0" indent="0" algn="l" defTabSz="914400" rtl="0" eaLnBrk="1" fontAlgn="auto" latinLnBrk="0" hangingPunct="1">
              <a:spcBef>
                <a:spcPct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Arial Nova Bold"/>
                <a:cs typeface="Arial Nova Bold"/>
                <a:sym typeface="Arial Nova Bold"/>
              </a:rPr>
              <a:t>Holly Stephens</a:t>
            </a:r>
            <a:endParaRPr lang="en-US" sz="1600" b="1" dirty="0">
              <a:solidFill>
                <a:prstClr val="white"/>
              </a:solidFill>
              <a:latin typeface="Arial"/>
              <a:ea typeface="Arial Nova Bold"/>
              <a:cs typeface="Arial Nova Bold"/>
              <a:sym typeface="Arial Nova Bold"/>
            </a:endParaRPr>
          </a:p>
          <a:p>
            <a:pPr marL="0" marR="0" lvl="0" indent="0" algn="l" defTabSz="914400" rtl="0" eaLnBrk="1" fontAlgn="auto" latinLnBrk="0" hangingPunct="1">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a:ea typeface="Arial Nova Bold"/>
                <a:cs typeface="Arial Nova Bold"/>
              </a:rPr>
              <a:t>Head of Speaking Up</a:t>
            </a:r>
          </a:p>
        </p:txBody>
      </p:sp>
      <p:sp>
        <p:nvSpPr>
          <p:cNvPr id="11" name="TextBox 25">
            <a:extLst>
              <a:ext uri="{FF2B5EF4-FFF2-40B4-BE49-F238E27FC236}">
                <a16:creationId xmlns:a16="http://schemas.microsoft.com/office/drawing/2014/main" id="{73E655DC-0C47-ED08-5EBE-181B0941A737}"/>
              </a:ext>
            </a:extLst>
          </p:cNvPr>
          <p:cNvSpPr txBox="1"/>
          <p:nvPr/>
        </p:nvSpPr>
        <p:spPr>
          <a:xfrm>
            <a:off x="9578054" y="5609047"/>
            <a:ext cx="4176152" cy="492443"/>
          </a:xfrm>
          <a:prstGeom prst="rect">
            <a:avLst/>
          </a:prstGeom>
        </p:spPr>
        <p:txBody>
          <a:bodyPr wrap="square" lIns="0" tIns="0" rIns="0" bIns="0" rtlCol="0" anchor="t">
            <a:spAutoFit/>
          </a:bodyPr>
          <a:lstStyle/>
          <a:p>
            <a:pPr marL="0" marR="0" lvl="0" indent="0" algn="l" defTabSz="914400" rtl="0" eaLnBrk="1" fontAlgn="auto" latinLnBrk="0" hangingPunct="1">
              <a:spcBef>
                <a:spcPct val="0"/>
              </a:spcBef>
              <a:spcAft>
                <a:spcPts val="0"/>
              </a:spcAft>
              <a:buClrTx/>
              <a:buSzTx/>
              <a:buFontTx/>
              <a:buNone/>
              <a:tabLst/>
              <a:defRPr/>
            </a:pPr>
            <a:r>
              <a:rPr kumimoji="0" lang="en-US" sz="1600" b="1" i="0" u="none" strike="noStrike" kern="1200" cap="none" spc="0" normalizeH="0" baseline="0" noProof="0" dirty="0" err="1">
                <a:ln>
                  <a:noFill/>
                </a:ln>
                <a:solidFill>
                  <a:prstClr val="white"/>
                </a:solidFill>
                <a:effectLst/>
                <a:uLnTx/>
                <a:uFillTx/>
                <a:latin typeface="Arial"/>
                <a:ea typeface="+mn-ea"/>
                <a:cs typeface="Arial"/>
                <a:sym typeface="Arial Nova Bold"/>
              </a:rPr>
              <a:t>Ivraine</a:t>
            </a:r>
            <a:r>
              <a:rPr kumimoji="0" lang="en-US" sz="1600" b="1" i="0" u="none" strike="noStrike" kern="1200" cap="none" spc="0" normalizeH="0" baseline="0" noProof="0" dirty="0">
                <a:ln>
                  <a:noFill/>
                </a:ln>
                <a:solidFill>
                  <a:prstClr val="white"/>
                </a:solidFill>
                <a:effectLst/>
                <a:uLnTx/>
                <a:uFillTx/>
                <a:latin typeface="Arial"/>
                <a:ea typeface="+mn-ea"/>
                <a:cs typeface="Arial"/>
                <a:sym typeface="Arial Nova Bold"/>
              </a:rPr>
              <a:t> </a:t>
            </a:r>
            <a:r>
              <a:rPr kumimoji="0" lang="en-US" sz="1600" b="1" i="0" u="none" strike="noStrike" kern="1200" cap="none" spc="0" normalizeH="0" baseline="0" noProof="0" dirty="0" err="1">
                <a:ln>
                  <a:noFill/>
                </a:ln>
                <a:solidFill>
                  <a:prstClr val="white"/>
                </a:solidFill>
                <a:effectLst/>
                <a:uLnTx/>
                <a:uFillTx/>
                <a:latin typeface="Arial"/>
                <a:ea typeface="+mn-ea"/>
                <a:cs typeface="Arial"/>
                <a:sym typeface="Arial Nova Bold"/>
              </a:rPr>
              <a:t>Macivan</a:t>
            </a:r>
            <a:r>
              <a:rPr kumimoji="0" lang="en-US" sz="1600" b="1" i="0" u="none" strike="noStrike" kern="1200" cap="none" spc="0" normalizeH="0" baseline="0" noProof="0" dirty="0">
                <a:ln>
                  <a:noFill/>
                </a:ln>
                <a:solidFill>
                  <a:prstClr val="white"/>
                </a:solidFill>
                <a:effectLst/>
                <a:uLnTx/>
                <a:uFillTx/>
                <a:latin typeface="Arial"/>
                <a:ea typeface="+mn-ea"/>
                <a:cs typeface="Arial"/>
                <a:sym typeface="Arial Nova Bold"/>
              </a:rPr>
              <a:t>-Davies</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a:ea typeface="Arial Nova Bold"/>
                <a:cs typeface="Arial Nova Bold"/>
              </a:rPr>
              <a:t>Speaking Up Manager</a:t>
            </a:r>
          </a:p>
        </p:txBody>
      </p:sp>
      <p:pic>
        <p:nvPicPr>
          <p:cNvPr id="12" name="Picture 11" descr="A person smiling at camera&#10;&#10;AI-generated content may be incorrect.">
            <a:extLst>
              <a:ext uri="{FF2B5EF4-FFF2-40B4-BE49-F238E27FC236}">
                <a16:creationId xmlns:a16="http://schemas.microsoft.com/office/drawing/2014/main" id="{F9C6912E-3130-264F-79F5-4274C5A54D0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06538" y="4174317"/>
            <a:ext cx="1347373" cy="1347373"/>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12" descr="A person with long curly hair wearing a plaid blazer&#10;&#10;AI-generated content may be incorrect.">
            <a:extLst>
              <a:ext uri="{FF2B5EF4-FFF2-40B4-BE49-F238E27FC236}">
                <a16:creationId xmlns:a16="http://schemas.microsoft.com/office/drawing/2014/main" id="{C2D9DC27-79B2-A1B4-BF5B-8A509107C9E4}"/>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9509487" y="4174316"/>
            <a:ext cx="1347373" cy="1347373"/>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24">
            <a:extLst>
              <a:ext uri="{FF2B5EF4-FFF2-40B4-BE49-F238E27FC236}">
                <a16:creationId xmlns:a16="http://schemas.microsoft.com/office/drawing/2014/main" id="{975FCF02-13E6-C74E-D1AE-ABF2D4C9077F}"/>
              </a:ext>
            </a:extLst>
          </p:cNvPr>
          <p:cNvSpPr txBox="1"/>
          <p:nvPr/>
        </p:nvSpPr>
        <p:spPr>
          <a:xfrm>
            <a:off x="7634272" y="1571690"/>
            <a:ext cx="4760081" cy="2215991"/>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solidFill>
                <a:effectLst/>
                <a:uLnTx/>
                <a:uFillTx/>
                <a:latin typeface="Arial" panose="020B0604020202020204" pitchFamily="34" charset="0"/>
                <a:ea typeface="Arial Bold"/>
                <a:cs typeface="Arial" panose="020B0604020202020204" pitchFamily="34" charset="0"/>
                <a:sym typeface="Arial Bold"/>
              </a:rPr>
              <a:t>New Freedom to Speak Up service launched February 2025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schemeClr val="bg1"/>
              </a:solidFill>
              <a:effectLst/>
              <a:uLnTx/>
              <a:uFillTx/>
              <a:latin typeface="Arial" panose="020B0604020202020204" pitchFamily="34" charset="0"/>
              <a:ea typeface="Arial Bold"/>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n-US"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Of people responded                         100% would use FTSU service again</a:t>
            </a:r>
            <a:endParaRPr kumimoji="0" lang="en-US"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lang="en-GB" dirty="0">
                <a:solidFill>
                  <a:schemeClr val="bg1"/>
                </a:solidFill>
                <a:latin typeface="Arial" panose="020B0604020202020204" pitchFamily="34" charset="0"/>
                <a:cs typeface="Arial" panose="020B0604020202020204" pitchFamily="34" charset="0"/>
              </a:rPr>
              <a:t>52 Speak Up Champions have been appointed across all localities and corporate services</a:t>
            </a:r>
            <a:r>
              <a:rPr kumimoji="0" lang="en-US"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a:cs typeface="Arial" panose="020B0604020202020204" pitchFamily="34" charset="0"/>
              </a:rPr>
              <a:t>.</a:t>
            </a:r>
            <a:r>
              <a:rPr kumimoji="0" lang="en-GB"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a:cs typeface="Arial" panose="020B0604020202020204" pitchFamily="34" charset="0"/>
              </a:rPr>
              <a:t> </a:t>
            </a:r>
            <a:endParaRPr kumimoji="0" lang="en-US"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a:cs typeface="Arial" panose="020B0604020202020204" pitchFamily="34" charset="0"/>
            </a:endParaRPr>
          </a:p>
        </p:txBody>
      </p:sp>
    </p:spTree>
    <p:extLst>
      <p:ext uri="{BB962C8B-B14F-4D97-AF65-F5344CB8AC3E}">
        <p14:creationId xmlns:p14="http://schemas.microsoft.com/office/powerpoint/2010/main" val="3001857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8FA65EF-0003-C6A1-088D-16C614A2BE96}"/>
              </a:ext>
            </a:extLst>
          </p:cNvPr>
          <p:cNvSpPr/>
          <p:nvPr/>
        </p:nvSpPr>
        <p:spPr>
          <a:xfrm>
            <a:off x="-326971" y="189526"/>
            <a:ext cx="8327971" cy="737574"/>
          </a:xfrm>
          <a:prstGeom prst="roundRect">
            <a:avLst>
              <a:gd name="adj" fmla="val 23878"/>
            </a:avLst>
          </a:prstGeom>
          <a:solidFill>
            <a:srgbClr val="2D2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object 2"/>
          <p:cNvPicPr/>
          <p:nvPr/>
        </p:nvPicPr>
        <p:blipFill>
          <a:blip r:embed="rId3" cstate="print"/>
          <a:stretch>
            <a:fillRect/>
          </a:stretch>
        </p:blipFill>
        <p:spPr>
          <a:xfrm>
            <a:off x="9345076" y="5289096"/>
            <a:ext cx="2590800" cy="590550"/>
          </a:xfrm>
          <a:prstGeom prst="rect">
            <a:avLst/>
          </a:prstGeom>
        </p:spPr>
      </p:pic>
      <p:sp>
        <p:nvSpPr>
          <p:cNvPr id="3" name="object 3"/>
          <p:cNvSpPr txBox="1"/>
          <p:nvPr/>
        </p:nvSpPr>
        <p:spPr>
          <a:xfrm>
            <a:off x="5279724" y="1320800"/>
            <a:ext cx="3864610" cy="1590040"/>
          </a:xfrm>
          <a:prstGeom prst="rect">
            <a:avLst/>
          </a:prstGeom>
        </p:spPr>
        <p:txBody>
          <a:bodyPr vert="horz" wrap="square" lIns="0" tIns="12700" rIns="0" bIns="0" rtlCol="0">
            <a:spAutoFit/>
          </a:bodyPr>
          <a:lstStyle/>
          <a:p>
            <a:pPr marL="61594">
              <a:lnSpc>
                <a:spcPct val="100000"/>
              </a:lnSpc>
              <a:spcBef>
                <a:spcPts val="100"/>
              </a:spcBef>
            </a:pPr>
            <a:r>
              <a:rPr sz="1800" b="1" dirty="0">
                <a:solidFill>
                  <a:srgbClr val="853B8B"/>
                </a:solidFill>
                <a:latin typeface="Arial"/>
                <a:cs typeface="Arial"/>
              </a:rPr>
              <a:t>LiA</a:t>
            </a:r>
            <a:r>
              <a:rPr sz="1800" b="1" spc="-60" dirty="0">
                <a:solidFill>
                  <a:srgbClr val="853B8B"/>
                </a:solidFill>
                <a:latin typeface="Arial"/>
                <a:cs typeface="Arial"/>
              </a:rPr>
              <a:t> </a:t>
            </a:r>
            <a:r>
              <a:rPr sz="1800" b="1" dirty="0">
                <a:solidFill>
                  <a:srgbClr val="853B8B"/>
                </a:solidFill>
                <a:latin typeface="Arial"/>
                <a:cs typeface="Arial"/>
              </a:rPr>
              <a:t>Quick</a:t>
            </a:r>
            <a:r>
              <a:rPr sz="1800" b="1" spc="-20" dirty="0">
                <a:solidFill>
                  <a:srgbClr val="853B8B"/>
                </a:solidFill>
                <a:latin typeface="Arial"/>
                <a:cs typeface="Arial"/>
              </a:rPr>
              <a:t> </a:t>
            </a:r>
            <a:r>
              <a:rPr sz="1800" b="1" dirty="0">
                <a:solidFill>
                  <a:srgbClr val="853B8B"/>
                </a:solidFill>
                <a:latin typeface="Arial"/>
                <a:cs typeface="Arial"/>
              </a:rPr>
              <a:t>Wins</a:t>
            </a:r>
            <a:r>
              <a:rPr sz="1800" b="1" spc="-10" dirty="0">
                <a:solidFill>
                  <a:srgbClr val="853B8B"/>
                </a:solidFill>
                <a:latin typeface="Arial"/>
                <a:cs typeface="Arial"/>
              </a:rPr>
              <a:t> </a:t>
            </a:r>
            <a:r>
              <a:rPr sz="1800" b="1" dirty="0">
                <a:solidFill>
                  <a:srgbClr val="853B8B"/>
                </a:solidFill>
                <a:latin typeface="Arial"/>
                <a:cs typeface="Arial"/>
              </a:rPr>
              <a:t>-</a:t>
            </a:r>
            <a:r>
              <a:rPr sz="1800" b="1" spc="-20" dirty="0">
                <a:solidFill>
                  <a:srgbClr val="853B8B"/>
                </a:solidFill>
                <a:latin typeface="Arial"/>
                <a:cs typeface="Arial"/>
              </a:rPr>
              <a:t> </a:t>
            </a:r>
            <a:r>
              <a:rPr sz="1800" b="1" dirty="0">
                <a:solidFill>
                  <a:srgbClr val="853B8B"/>
                </a:solidFill>
                <a:latin typeface="Arial"/>
                <a:cs typeface="Arial"/>
              </a:rPr>
              <a:t>Since</a:t>
            </a:r>
            <a:r>
              <a:rPr sz="1800" b="1" spc="-20" dirty="0">
                <a:solidFill>
                  <a:srgbClr val="853B8B"/>
                </a:solidFill>
                <a:latin typeface="Arial"/>
                <a:cs typeface="Arial"/>
              </a:rPr>
              <a:t> </a:t>
            </a:r>
            <a:r>
              <a:rPr sz="1800" b="1" dirty="0">
                <a:solidFill>
                  <a:srgbClr val="853B8B"/>
                </a:solidFill>
                <a:latin typeface="Arial"/>
                <a:cs typeface="Arial"/>
              </a:rPr>
              <a:t>March</a:t>
            </a:r>
            <a:r>
              <a:rPr sz="1800" b="1" spc="-40" dirty="0">
                <a:solidFill>
                  <a:srgbClr val="853B8B"/>
                </a:solidFill>
                <a:latin typeface="Arial"/>
                <a:cs typeface="Arial"/>
              </a:rPr>
              <a:t> </a:t>
            </a:r>
            <a:r>
              <a:rPr sz="1800" b="1" spc="-20" dirty="0">
                <a:solidFill>
                  <a:srgbClr val="853B8B"/>
                </a:solidFill>
                <a:latin typeface="Arial"/>
                <a:cs typeface="Arial"/>
              </a:rPr>
              <a:t>2024</a:t>
            </a:r>
            <a:endParaRPr sz="1800" dirty="0">
              <a:latin typeface="Arial"/>
              <a:cs typeface="Arial"/>
            </a:endParaRPr>
          </a:p>
          <a:p>
            <a:pPr marL="404495" indent="-342900">
              <a:lnSpc>
                <a:spcPct val="100000"/>
              </a:lnSpc>
              <a:spcBef>
                <a:spcPts val="20"/>
              </a:spcBef>
              <a:buFont typeface="Arial"/>
              <a:buChar char="•"/>
              <a:tabLst>
                <a:tab pos="404495" algn="l"/>
              </a:tabLst>
            </a:pPr>
            <a:r>
              <a:rPr sz="1800" b="1" dirty="0">
                <a:latin typeface="Arial"/>
                <a:cs typeface="Arial"/>
              </a:rPr>
              <a:t>Over 170</a:t>
            </a:r>
            <a:r>
              <a:rPr sz="1800" b="1" spc="-50" dirty="0">
                <a:latin typeface="Arial"/>
                <a:cs typeface="Arial"/>
              </a:rPr>
              <a:t> </a:t>
            </a:r>
            <a:r>
              <a:rPr sz="1800" b="1" dirty="0">
                <a:latin typeface="Arial"/>
                <a:cs typeface="Arial"/>
              </a:rPr>
              <a:t>Quick </a:t>
            </a:r>
            <a:r>
              <a:rPr sz="1800" b="1" spc="-20" dirty="0">
                <a:latin typeface="Arial"/>
                <a:cs typeface="Arial"/>
              </a:rPr>
              <a:t>Wins</a:t>
            </a:r>
            <a:endParaRPr sz="1800" dirty="0">
              <a:latin typeface="Arial"/>
              <a:cs typeface="Arial"/>
            </a:endParaRPr>
          </a:p>
          <a:p>
            <a:pPr marL="12700">
              <a:lnSpc>
                <a:spcPct val="100000"/>
              </a:lnSpc>
              <a:spcBef>
                <a:spcPts val="1465"/>
              </a:spcBef>
            </a:pPr>
            <a:r>
              <a:rPr sz="1800" b="1" dirty="0">
                <a:solidFill>
                  <a:srgbClr val="853B8B"/>
                </a:solidFill>
                <a:latin typeface="Arial"/>
                <a:cs typeface="Arial"/>
              </a:rPr>
              <a:t>LiA</a:t>
            </a:r>
            <a:r>
              <a:rPr sz="1800" b="1" spc="-70" dirty="0">
                <a:solidFill>
                  <a:srgbClr val="853B8B"/>
                </a:solidFill>
                <a:latin typeface="Arial"/>
                <a:cs typeface="Arial"/>
              </a:rPr>
              <a:t> </a:t>
            </a:r>
            <a:r>
              <a:rPr sz="1800" b="1" dirty="0">
                <a:solidFill>
                  <a:srgbClr val="853B8B"/>
                </a:solidFill>
                <a:latin typeface="Arial"/>
                <a:cs typeface="Arial"/>
              </a:rPr>
              <a:t>Pioneer</a:t>
            </a:r>
            <a:r>
              <a:rPr sz="1800" b="1" spc="-55" dirty="0">
                <a:solidFill>
                  <a:srgbClr val="853B8B"/>
                </a:solidFill>
                <a:latin typeface="Arial"/>
                <a:cs typeface="Arial"/>
              </a:rPr>
              <a:t> </a:t>
            </a:r>
            <a:r>
              <a:rPr sz="1800" b="1" dirty="0">
                <a:solidFill>
                  <a:srgbClr val="853B8B"/>
                </a:solidFill>
                <a:latin typeface="Arial"/>
                <a:cs typeface="Arial"/>
              </a:rPr>
              <a:t>Wave</a:t>
            </a:r>
            <a:r>
              <a:rPr sz="1800" b="1" spc="-30" dirty="0">
                <a:solidFill>
                  <a:srgbClr val="853B8B"/>
                </a:solidFill>
                <a:latin typeface="Arial"/>
                <a:cs typeface="Arial"/>
              </a:rPr>
              <a:t> </a:t>
            </a:r>
            <a:r>
              <a:rPr sz="1800" b="1" dirty="0">
                <a:solidFill>
                  <a:srgbClr val="853B8B"/>
                </a:solidFill>
                <a:latin typeface="Arial"/>
                <a:cs typeface="Arial"/>
              </a:rPr>
              <a:t>1</a:t>
            </a:r>
            <a:r>
              <a:rPr sz="1800" b="1" spc="-30" dirty="0">
                <a:solidFill>
                  <a:srgbClr val="853B8B"/>
                </a:solidFill>
                <a:latin typeface="Arial"/>
                <a:cs typeface="Arial"/>
              </a:rPr>
              <a:t> </a:t>
            </a:r>
            <a:r>
              <a:rPr sz="1800" b="1" dirty="0">
                <a:solidFill>
                  <a:srgbClr val="853B8B"/>
                </a:solidFill>
                <a:latin typeface="Arial"/>
                <a:cs typeface="Arial"/>
              </a:rPr>
              <a:t>and</a:t>
            </a:r>
            <a:r>
              <a:rPr sz="1800" b="1" spc="15" dirty="0">
                <a:solidFill>
                  <a:srgbClr val="853B8B"/>
                </a:solidFill>
                <a:latin typeface="Arial"/>
                <a:cs typeface="Arial"/>
              </a:rPr>
              <a:t> </a:t>
            </a:r>
            <a:r>
              <a:rPr sz="1800" b="1" dirty="0">
                <a:solidFill>
                  <a:srgbClr val="853B8B"/>
                </a:solidFill>
                <a:latin typeface="Arial"/>
                <a:cs typeface="Arial"/>
              </a:rPr>
              <a:t>2</a:t>
            </a:r>
            <a:r>
              <a:rPr sz="1800" b="1" spc="-25" dirty="0">
                <a:solidFill>
                  <a:srgbClr val="853B8B"/>
                </a:solidFill>
                <a:latin typeface="Arial"/>
                <a:cs typeface="Arial"/>
              </a:rPr>
              <a:t> </a:t>
            </a:r>
            <a:r>
              <a:rPr sz="1800" b="1" spc="-10" dirty="0">
                <a:solidFill>
                  <a:srgbClr val="853B8B"/>
                </a:solidFill>
                <a:latin typeface="Arial"/>
                <a:cs typeface="Arial"/>
              </a:rPr>
              <a:t>Teams</a:t>
            </a:r>
            <a:endParaRPr sz="1800" dirty="0">
              <a:latin typeface="Arial"/>
              <a:cs typeface="Arial"/>
            </a:endParaRPr>
          </a:p>
          <a:p>
            <a:pPr marL="355600" marR="972819" indent="-343535">
              <a:lnSpc>
                <a:spcPct val="100800"/>
              </a:lnSpc>
              <a:buFont typeface="Arial"/>
              <a:buChar char="•"/>
              <a:tabLst>
                <a:tab pos="355600" algn="l"/>
              </a:tabLst>
            </a:pPr>
            <a:r>
              <a:rPr sz="1800" b="1" dirty="0">
                <a:latin typeface="Arial"/>
                <a:cs typeface="Arial"/>
              </a:rPr>
              <a:t>33</a:t>
            </a:r>
            <a:r>
              <a:rPr sz="1800" b="1" spc="-55" dirty="0">
                <a:latin typeface="Arial"/>
                <a:cs typeface="Arial"/>
              </a:rPr>
              <a:t> </a:t>
            </a:r>
            <a:r>
              <a:rPr sz="1800" b="1" dirty="0">
                <a:latin typeface="Arial"/>
                <a:cs typeface="Arial"/>
              </a:rPr>
              <a:t>Pioneer</a:t>
            </a:r>
            <a:r>
              <a:rPr sz="1800" b="1" spc="-35" dirty="0">
                <a:latin typeface="Arial"/>
                <a:cs typeface="Arial"/>
              </a:rPr>
              <a:t> </a:t>
            </a:r>
            <a:r>
              <a:rPr sz="1800" b="1" spc="-10" dirty="0">
                <a:latin typeface="Arial"/>
                <a:cs typeface="Arial"/>
              </a:rPr>
              <a:t>Teams, </a:t>
            </a:r>
            <a:r>
              <a:rPr sz="1800" b="1" spc="-20" dirty="0">
                <a:latin typeface="Arial"/>
                <a:cs typeface="Arial"/>
              </a:rPr>
              <a:t>plus </a:t>
            </a:r>
            <a:r>
              <a:rPr sz="1800" b="1" dirty="0">
                <a:latin typeface="Arial"/>
                <a:cs typeface="Arial"/>
              </a:rPr>
              <a:t>11</a:t>
            </a:r>
            <a:r>
              <a:rPr sz="1800" b="1" spc="-65" dirty="0">
                <a:latin typeface="Arial"/>
                <a:cs typeface="Arial"/>
              </a:rPr>
              <a:t> </a:t>
            </a:r>
            <a:r>
              <a:rPr sz="1800" b="1" dirty="0">
                <a:latin typeface="Arial"/>
                <a:cs typeface="Arial"/>
              </a:rPr>
              <a:t>care</a:t>
            </a:r>
            <a:r>
              <a:rPr sz="1800" b="1" spc="-65" dirty="0">
                <a:latin typeface="Arial"/>
                <a:cs typeface="Arial"/>
              </a:rPr>
              <a:t> </a:t>
            </a:r>
            <a:r>
              <a:rPr sz="1800" b="1" dirty="0">
                <a:latin typeface="Arial"/>
                <a:cs typeface="Arial"/>
              </a:rPr>
              <a:t>delivery</a:t>
            </a:r>
            <a:r>
              <a:rPr sz="1800" b="1" spc="-65" dirty="0">
                <a:latin typeface="Arial"/>
                <a:cs typeface="Arial"/>
              </a:rPr>
              <a:t> </a:t>
            </a:r>
            <a:r>
              <a:rPr sz="1800" b="1" spc="-20" dirty="0">
                <a:latin typeface="Arial"/>
                <a:cs typeface="Arial"/>
              </a:rPr>
              <a:t>teams</a:t>
            </a:r>
            <a:endParaRPr sz="1800" dirty="0">
              <a:latin typeface="Arial"/>
              <a:cs typeface="Arial"/>
            </a:endParaRPr>
          </a:p>
        </p:txBody>
      </p:sp>
      <p:sp>
        <p:nvSpPr>
          <p:cNvPr id="4" name="object 4"/>
          <p:cNvSpPr txBox="1"/>
          <p:nvPr/>
        </p:nvSpPr>
        <p:spPr>
          <a:xfrm>
            <a:off x="5274772" y="3166999"/>
            <a:ext cx="3886200" cy="843915"/>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863C8B"/>
                </a:solidFill>
                <a:latin typeface="Arial"/>
                <a:cs typeface="Arial"/>
              </a:rPr>
              <a:t>LiA</a:t>
            </a:r>
            <a:r>
              <a:rPr sz="1800" b="1" spc="-90" dirty="0">
                <a:solidFill>
                  <a:srgbClr val="863C8B"/>
                </a:solidFill>
                <a:latin typeface="Arial"/>
                <a:cs typeface="Arial"/>
              </a:rPr>
              <a:t> </a:t>
            </a:r>
            <a:r>
              <a:rPr sz="1800" b="1" spc="-10" dirty="0">
                <a:solidFill>
                  <a:srgbClr val="863C8B"/>
                </a:solidFill>
                <a:latin typeface="Arial"/>
                <a:cs typeface="Arial"/>
              </a:rPr>
              <a:t>teams</a:t>
            </a:r>
            <a:endParaRPr sz="1800" dirty="0">
              <a:latin typeface="Arial"/>
              <a:cs typeface="Arial"/>
            </a:endParaRPr>
          </a:p>
          <a:p>
            <a:pPr marL="298450" marR="5080" indent="-286385">
              <a:lnSpc>
                <a:spcPts val="2100"/>
              </a:lnSpc>
              <a:spcBef>
                <a:spcPts val="140"/>
              </a:spcBef>
              <a:buFont typeface="Arial"/>
              <a:buChar char="•"/>
              <a:tabLst>
                <a:tab pos="298450" algn="l"/>
              </a:tabLst>
            </a:pPr>
            <a:r>
              <a:rPr sz="1800" b="1" dirty="0">
                <a:latin typeface="Arial"/>
                <a:cs typeface="Arial"/>
              </a:rPr>
              <a:t>Pulse</a:t>
            </a:r>
            <a:r>
              <a:rPr sz="1800" b="1" spc="-40" dirty="0">
                <a:latin typeface="Arial"/>
                <a:cs typeface="Arial"/>
              </a:rPr>
              <a:t> </a:t>
            </a:r>
            <a:r>
              <a:rPr sz="1800" b="1" dirty="0">
                <a:latin typeface="Arial"/>
                <a:cs typeface="Arial"/>
              </a:rPr>
              <a:t>check</a:t>
            </a:r>
            <a:r>
              <a:rPr sz="1800" b="1" spc="-35" dirty="0">
                <a:latin typeface="Arial"/>
                <a:cs typeface="Arial"/>
              </a:rPr>
              <a:t> </a:t>
            </a:r>
            <a:r>
              <a:rPr sz="1800" b="1" dirty="0">
                <a:latin typeface="Arial"/>
                <a:cs typeface="Arial"/>
              </a:rPr>
              <a:t>results</a:t>
            </a:r>
            <a:r>
              <a:rPr sz="1800" b="1" spc="25" dirty="0">
                <a:latin typeface="Arial"/>
                <a:cs typeface="Arial"/>
              </a:rPr>
              <a:t> </a:t>
            </a:r>
            <a:r>
              <a:rPr sz="1800" b="1" dirty="0">
                <a:latin typeface="Arial"/>
                <a:cs typeface="Arial"/>
              </a:rPr>
              <a:t>up</a:t>
            </a:r>
            <a:r>
              <a:rPr sz="1800" b="1" spc="-35" dirty="0">
                <a:latin typeface="Arial"/>
                <a:cs typeface="Arial"/>
              </a:rPr>
              <a:t> </a:t>
            </a:r>
            <a:r>
              <a:rPr sz="1800" b="1" dirty="0">
                <a:latin typeface="Arial"/>
                <a:cs typeface="Arial"/>
              </a:rPr>
              <a:t>to </a:t>
            </a:r>
            <a:r>
              <a:rPr sz="1800" b="1" spc="-25" dirty="0">
                <a:solidFill>
                  <a:srgbClr val="00AFEF"/>
                </a:solidFill>
                <a:latin typeface="Arial"/>
                <a:cs typeface="Arial"/>
              </a:rPr>
              <a:t>32% </a:t>
            </a:r>
            <a:r>
              <a:rPr sz="1800" b="1" dirty="0">
                <a:solidFill>
                  <a:srgbClr val="00AFEF"/>
                </a:solidFill>
                <a:latin typeface="Arial"/>
                <a:cs typeface="Arial"/>
              </a:rPr>
              <a:t>higher</a:t>
            </a:r>
            <a:r>
              <a:rPr sz="1800" b="1" spc="-30" dirty="0">
                <a:solidFill>
                  <a:srgbClr val="00AFEF"/>
                </a:solidFill>
                <a:latin typeface="Arial"/>
                <a:cs typeface="Arial"/>
              </a:rPr>
              <a:t> </a:t>
            </a:r>
            <a:r>
              <a:rPr sz="1800" b="1" dirty="0">
                <a:latin typeface="Arial"/>
                <a:cs typeface="Arial"/>
              </a:rPr>
              <a:t>than</a:t>
            </a:r>
            <a:r>
              <a:rPr sz="1800" b="1" spc="-45" dirty="0">
                <a:latin typeface="Arial"/>
                <a:cs typeface="Arial"/>
              </a:rPr>
              <a:t> </a:t>
            </a:r>
            <a:r>
              <a:rPr sz="1800" b="1" dirty="0">
                <a:latin typeface="Arial"/>
                <a:cs typeface="Arial"/>
              </a:rPr>
              <a:t>all</a:t>
            </a:r>
            <a:r>
              <a:rPr sz="1800" b="1" spc="25" dirty="0">
                <a:latin typeface="Arial"/>
                <a:cs typeface="Arial"/>
              </a:rPr>
              <a:t> </a:t>
            </a:r>
            <a:r>
              <a:rPr sz="1800" b="1" dirty="0">
                <a:latin typeface="Arial"/>
                <a:cs typeface="Arial"/>
              </a:rPr>
              <a:t>other</a:t>
            </a:r>
            <a:r>
              <a:rPr sz="1800" b="1" spc="-20" dirty="0">
                <a:latin typeface="Arial"/>
                <a:cs typeface="Arial"/>
              </a:rPr>
              <a:t> </a:t>
            </a:r>
            <a:r>
              <a:rPr sz="1800" b="1" spc="-10" dirty="0">
                <a:latin typeface="Arial"/>
                <a:cs typeface="Arial"/>
              </a:rPr>
              <a:t>responders.</a:t>
            </a:r>
            <a:endParaRPr sz="1800" dirty="0">
              <a:latin typeface="Arial"/>
              <a:cs typeface="Arial"/>
            </a:endParaRPr>
          </a:p>
        </p:txBody>
      </p:sp>
      <p:sp>
        <p:nvSpPr>
          <p:cNvPr id="5" name="object 5"/>
          <p:cNvSpPr txBox="1"/>
          <p:nvPr/>
        </p:nvSpPr>
        <p:spPr>
          <a:xfrm>
            <a:off x="5274772" y="4273423"/>
            <a:ext cx="3110865" cy="1120775"/>
          </a:xfrm>
          <a:prstGeom prst="rect">
            <a:avLst/>
          </a:prstGeom>
        </p:spPr>
        <p:txBody>
          <a:bodyPr vert="horz" wrap="square" lIns="0" tIns="12700" rIns="0" bIns="0" rtlCol="0">
            <a:spAutoFit/>
          </a:bodyPr>
          <a:lstStyle/>
          <a:p>
            <a:pPr marL="12700">
              <a:lnSpc>
                <a:spcPts val="2130"/>
              </a:lnSpc>
              <a:spcBef>
                <a:spcPts val="100"/>
              </a:spcBef>
            </a:pPr>
            <a:r>
              <a:rPr sz="1800" b="1" dirty="0">
                <a:solidFill>
                  <a:srgbClr val="863C8B"/>
                </a:solidFill>
                <a:latin typeface="Arial"/>
                <a:cs typeface="Arial"/>
              </a:rPr>
              <a:t>Senior</a:t>
            </a:r>
            <a:r>
              <a:rPr sz="1800" b="1" spc="-55" dirty="0">
                <a:solidFill>
                  <a:srgbClr val="863C8B"/>
                </a:solidFill>
                <a:latin typeface="Arial"/>
                <a:cs typeface="Arial"/>
              </a:rPr>
              <a:t> </a:t>
            </a:r>
            <a:r>
              <a:rPr sz="1800" b="1" spc="-10" dirty="0">
                <a:solidFill>
                  <a:srgbClr val="863C8B"/>
                </a:solidFill>
                <a:latin typeface="Arial"/>
                <a:cs typeface="Arial"/>
              </a:rPr>
              <a:t>leaders</a:t>
            </a:r>
            <a:endParaRPr sz="1800">
              <a:latin typeface="Arial"/>
              <a:cs typeface="Arial"/>
            </a:endParaRPr>
          </a:p>
          <a:p>
            <a:pPr marL="298450" indent="-285750">
              <a:lnSpc>
                <a:spcPts val="2130"/>
              </a:lnSpc>
              <a:buFont typeface="Arial"/>
              <a:buChar char="•"/>
              <a:tabLst>
                <a:tab pos="298450" algn="l"/>
              </a:tabLst>
            </a:pPr>
            <a:r>
              <a:rPr sz="1800" b="1" dirty="0">
                <a:latin typeface="Arial"/>
                <a:cs typeface="Arial"/>
              </a:rPr>
              <a:t>Leadership</a:t>
            </a:r>
            <a:r>
              <a:rPr sz="1800" b="1" spc="-85" dirty="0">
                <a:latin typeface="Arial"/>
                <a:cs typeface="Arial"/>
              </a:rPr>
              <a:t> </a:t>
            </a:r>
            <a:r>
              <a:rPr sz="1800" b="1" dirty="0">
                <a:latin typeface="Arial"/>
                <a:cs typeface="Arial"/>
              </a:rPr>
              <a:t>Audit</a:t>
            </a:r>
            <a:r>
              <a:rPr sz="1800" b="1" spc="-40" dirty="0">
                <a:latin typeface="Arial"/>
                <a:cs typeface="Arial"/>
              </a:rPr>
              <a:t> </a:t>
            </a:r>
            <a:r>
              <a:rPr sz="1800" b="1" spc="-10" dirty="0">
                <a:latin typeface="Arial"/>
                <a:cs typeface="Arial"/>
              </a:rPr>
              <a:t>results</a:t>
            </a:r>
            <a:endParaRPr sz="1800">
              <a:latin typeface="Arial"/>
              <a:cs typeface="Arial"/>
            </a:endParaRPr>
          </a:p>
          <a:p>
            <a:pPr marL="298450" marR="5080">
              <a:lnSpc>
                <a:spcPct val="100800"/>
              </a:lnSpc>
              <a:spcBef>
                <a:spcPts val="5"/>
              </a:spcBef>
            </a:pPr>
            <a:r>
              <a:rPr sz="1800" b="1" dirty="0">
                <a:solidFill>
                  <a:srgbClr val="00AFEF"/>
                </a:solidFill>
                <a:latin typeface="Arial"/>
                <a:cs typeface="Arial"/>
              </a:rPr>
              <a:t>showing</a:t>
            </a:r>
            <a:r>
              <a:rPr sz="1800" b="1" spc="-50" dirty="0">
                <a:solidFill>
                  <a:srgbClr val="00AFEF"/>
                </a:solidFill>
                <a:latin typeface="Arial"/>
                <a:cs typeface="Arial"/>
              </a:rPr>
              <a:t> </a:t>
            </a:r>
            <a:r>
              <a:rPr sz="1800" b="1" dirty="0">
                <a:solidFill>
                  <a:srgbClr val="00AFEF"/>
                </a:solidFill>
                <a:latin typeface="Arial"/>
                <a:cs typeface="Arial"/>
              </a:rPr>
              <a:t>improvement</a:t>
            </a:r>
            <a:r>
              <a:rPr sz="1800" b="1" spc="-5" dirty="0">
                <a:solidFill>
                  <a:srgbClr val="00AFEF"/>
                </a:solidFill>
                <a:latin typeface="Arial"/>
                <a:cs typeface="Arial"/>
              </a:rPr>
              <a:t> </a:t>
            </a:r>
            <a:r>
              <a:rPr sz="1800" b="1" spc="-25" dirty="0">
                <a:latin typeface="Arial"/>
                <a:cs typeface="Arial"/>
              </a:rPr>
              <a:t>for </a:t>
            </a:r>
            <a:r>
              <a:rPr sz="1800" b="1" dirty="0">
                <a:latin typeface="Arial"/>
                <a:cs typeface="Arial"/>
              </a:rPr>
              <a:t>senior</a:t>
            </a:r>
            <a:r>
              <a:rPr sz="1800" b="1" spc="-5" dirty="0">
                <a:latin typeface="Arial"/>
                <a:cs typeface="Arial"/>
              </a:rPr>
              <a:t> </a:t>
            </a:r>
            <a:r>
              <a:rPr sz="1800" b="1" spc="-10" dirty="0">
                <a:latin typeface="Arial"/>
                <a:cs typeface="Arial"/>
              </a:rPr>
              <a:t>leaders</a:t>
            </a:r>
            <a:endParaRPr sz="1800">
              <a:latin typeface="Arial"/>
              <a:cs typeface="Arial"/>
            </a:endParaRPr>
          </a:p>
        </p:txBody>
      </p:sp>
      <p:sp>
        <p:nvSpPr>
          <p:cNvPr id="8" name="object 8"/>
          <p:cNvSpPr/>
          <p:nvPr/>
        </p:nvSpPr>
        <p:spPr>
          <a:xfrm>
            <a:off x="4820275" y="1320800"/>
            <a:ext cx="8890" cy="4102735"/>
          </a:xfrm>
          <a:custGeom>
            <a:avLst/>
            <a:gdLst/>
            <a:ahLst/>
            <a:cxnLst/>
            <a:rect l="l" t="t" r="r" b="b"/>
            <a:pathLst>
              <a:path w="8889" h="4102735">
                <a:moveTo>
                  <a:pt x="8889" y="0"/>
                </a:moveTo>
                <a:lnTo>
                  <a:pt x="0" y="4102290"/>
                </a:lnTo>
              </a:path>
            </a:pathLst>
          </a:custGeom>
          <a:ln w="28575">
            <a:solidFill>
              <a:srgbClr val="001F5F"/>
            </a:solidFill>
            <a:prstDash val="sysDot"/>
          </a:ln>
        </p:spPr>
        <p:txBody>
          <a:bodyPr wrap="square" lIns="0" tIns="0" rIns="0" bIns="0" rtlCol="0"/>
          <a:lstStyle/>
          <a:p>
            <a:endParaRPr/>
          </a:p>
        </p:txBody>
      </p:sp>
      <p:sp>
        <p:nvSpPr>
          <p:cNvPr id="11" name="object 11"/>
          <p:cNvSpPr txBox="1">
            <a:spLocks noGrp="1"/>
          </p:cNvSpPr>
          <p:nvPr>
            <p:ph type="title"/>
          </p:nvPr>
        </p:nvSpPr>
        <p:spPr>
          <a:xfrm>
            <a:off x="176980" y="57978"/>
            <a:ext cx="7541679" cy="737445"/>
          </a:xfrm>
          <a:prstGeom prst="rect">
            <a:avLst/>
          </a:prstGeom>
          <a:ln>
            <a:noFill/>
          </a:ln>
        </p:spPr>
        <p:txBody>
          <a:bodyPr vert="horz" wrap="square" lIns="0" tIns="255650" rIns="0" bIns="0" rtlCol="0">
            <a:spAutoFit/>
          </a:bodyPr>
          <a:lstStyle/>
          <a:p>
            <a:pPr marL="413384" marR="5080">
              <a:lnSpc>
                <a:spcPct val="123200"/>
              </a:lnSpc>
              <a:spcBef>
                <a:spcPts val="95"/>
              </a:spcBef>
            </a:pPr>
            <a:r>
              <a:rPr sz="2800" b="1" dirty="0">
                <a:solidFill>
                  <a:schemeClr val="bg1"/>
                </a:solidFill>
                <a:latin typeface="Arial" panose="020B0604020202020204" pitchFamily="34" charset="0"/>
                <a:cs typeface="Arial" panose="020B0604020202020204" pitchFamily="34" charset="0"/>
              </a:rPr>
              <a:t>Improving</a:t>
            </a:r>
            <a:r>
              <a:rPr sz="2800" b="1" spc="114" dirty="0">
                <a:solidFill>
                  <a:schemeClr val="bg1"/>
                </a:solidFill>
                <a:latin typeface="Arial" panose="020B0604020202020204" pitchFamily="34" charset="0"/>
                <a:cs typeface="Arial" panose="020B0604020202020204" pitchFamily="34" charset="0"/>
              </a:rPr>
              <a:t> </a:t>
            </a:r>
            <a:r>
              <a:rPr sz="2800" b="1" dirty="0">
                <a:solidFill>
                  <a:schemeClr val="bg1"/>
                </a:solidFill>
                <a:latin typeface="Arial" panose="020B0604020202020204" pitchFamily="34" charset="0"/>
                <a:cs typeface="Arial" panose="020B0604020202020204" pitchFamily="34" charset="0"/>
              </a:rPr>
              <a:t>Culture</a:t>
            </a:r>
            <a:r>
              <a:rPr sz="2800" b="1" spc="140" dirty="0">
                <a:solidFill>
                  <a:schemeClr val="bg1"/>
                </a:solidFill>
                <a:latin typeface="Arial" panose="020B0604020202020204" pitchFamily="34" charset="0"/>
                <a:cs typeface="Arial" panose="020B0604020202020204" pitchFamily="34" charset="0"/>
              </a:rPr>
              <a:t> </a:t>
            </a:r>
            <a:r>
              <a:rPr sz="2800" dirty="0">
                <a:solidFill>
                  <a:schemeClr val="bg1"/>
                </a:solidFill>
                <a:latin typeface="Arial" panose="020B0604020202020204" pitchFamily="34" charset="0"/>
                <a:cs typeface="Arial" panose="020B0604020202020204" pitchFamily="34" charset="0"/>
              </a:rPr>
              <a:t>–</a:t>
            </a:r>
            <a:r>
              <a:rPr sz="2800" b="1" spc="140" dirty="0">
                <a:solidFill>
                  <a:schemeClr val="bg1"/>
                </a:solidFill>
                <a:latin typeface="Arial" panose="020B0604020202020204" pitchFamily="34" charset="0"/>
                <a:cs typeface="Arial" panose="020B0604020202020204" pitchFamily="34" charset="0"/>
              </a:rPr>
              <a:t> </a:t>
            </a:r>
            <a:r>
              <a:rPr sz="2800" dirty="0">
                <a:solidFill>
                  <a:schemeClr val="bg1"/>
                </a:solidFill>
                <a:latin typeface="Arial" panose="020B0604020202020204" pitchFamily="34" charset="0"/>
                <a:cs typeface="Arial" panose="020B0604020202020204" pitchFamily="34" charset="0"/>
              </a:rPr>
              <a:t>Listening</a:t>
            </a:r>
            <a:r>
              <a:rPr sz="2800" spc="200" dirty="0">
                <a:solidFill>
                  <a:schemeClr val="bg1"/>
                </a:solidFill>
                <a:latin typeface="Arial" panose="020B0604020202020204" pitchFamily="34" charset="0"/>
                <a:cs typeface="Arial" panose="020B0604020202020204" pitchFamily="34" charset="0"/>
              </a:rPr>
              <a:t> </a:t>
            </a:r>
            <a:r>
              <a:rPr sz="2800" dirty="0">
                <a:solidFill>
                  <a:schemeClr val="bg1"/>
                </a:solidFill>
                <a:latin typeface="Arial" panose="020B0604020202020204" pitchFamily="34" charset="0"/>
                <a:cs typeface="Arial" panose="020B0604020202020204" pitchFamily="34" charset="0"/>
              </a:rPr>
              <a:t>into</a:t>
            </a:r>
            <a:r>
              <a:rPr sz="2800" spc="30" dirty="0">
                <a:solidFill>
                  <a:schemeClr val="bg1"/>
                </a:solidFill>
                <a:latin typeface="Arial" panose="020B0604020202020204" pitchFamily="34" charset="0"/>
                <a:cs typeface="Arial" panose="020B0604020202020204" pitchFamily="34" charset="0"/>
              </a:rPr>
              <a:t> </a:t>
            </a:r>
            <a:r>
              <a:rPr sz="2800" spc="-10" dirty="0">
                <a:solidFill>
                  <a:schemeClr val="bg1"/>
                </a:solidFill>
                <a:latin typeface="Arial" panose="020B0604020202020204" pitchFamily="34" charset="0"/>
                <a:cs typeface="Arial" panose="020B0604020202020204" pitchFamily="34" charset="0"/>
              </a:rPr>
              <a:t>Action</a:t>
            </a:r>
          </a:p>
        </p:txBody>
      </p:sp>
      <p:sp>
        <p:nvSpPr>
          <p:cNvPr id="12" name="object 12"/>
          <p:cNvSpPr/>
          <p:nvPr/>
        </p:nvSpPr>
        <p:spPr>
          <a:xfrm>
            <a:off x="9345076" y="1513141"/>
            <a:ext cx="2590800" cy="2600325"/>
          </a:xfrm>
          <a:custGeom>
            <a:avLst/>
            <a:gdLst/>
            <a:ahLst/>
            <a:cxnLst/>
            <a:rect l="l" t="t" r="r" b="b"/>
            <a:pathLst>
              <a:path w="2590800" h="2600325">
                <a:moveTo>
                  <a:pt x="1295400" y="0"/>
                </a:moveTo>
                <a:lnTo>
                  <a:pt x="1246838" y="896"/>
                </a:lnTo>
                <a:lnTo>
                  <a:pt x="1198727" y="3565"/>
                </a:lnTo>
                <a:lnTo>
                  <a:pt x="1151099" y="7975"/>
                </a:lnTo>
                <a:lnTo>
                  <a:pt x="1103983" y="14095"/>
                </a:lnTo>
                <a:lnTo>
                  <a:pt x="1057413" y="21893"/>
                </a:lnTo>
                <a:lnTo>
                  <a:pt x="1011419" y="31338"/>
                </a:lnTo>
                <a:lnTo>
                  <a:pt x="966033" y="42398"/>
                </a:lnTo>
                <a:lnTo>
                  <a:pt x="921285" y="55042"/>
                </a:lnTo>
                <a:lnTo>
                  <a:pt x="877207" y="69238"/>
                </a:lnTo>
                <a:lnTo>
                  <a:pt x="833831" y="84956"/>
                </a:lnTo>
                <a:lnTo>
                  <a:pt x="791188" y="102163"/>
                </a:lnTo>
                <a:lnTo>
                  <a:pt x="749308" y="120829"/>
                </a:lnTo>
                <a:lnTo>
                  <a:pt x="708224" y="140921"/>
                </a:lnTo>
                <a:lnTo>
                  <a:pt x="667967" y="162409"/>
                </a:lnTo>
                <a:lnTo>
                  <a:pt x="628568" y="185261"/>
                </a:lnTo>
                <a:lnTo>
                  <a:pt x="590058" y="209445"/>
                </a:lnTo>
                <a:lnTo>
                  <a:pt x="552468" y="234931"/>
                </a:lnTo>
                <a:lnTo>
                  <a:pt x="515831" y="261686"/>
                </a:lnTo>
                <a:lnTo>
                  <a:pt x="480177" y="289680"/>
                </a:lnTo>
                <a:lnTo>
                  <a:pt x="445538" y="318881"/>
                </a:lnTo>
                <a:lnTo>
                  <a:pt x="411944" y="349257"/>
                </a:lnTo>
                <a:lnTo>
                  <a:pt x="379428" y="380777"/>
                </a:lnTo>
                <a:lnTo>
                  <a:pt x="348020" y="413410"/>
                </a:lnTo>
                <a:lnTo>
                  <a:pt x="317752" y="447125"/>
                </a:lnTo>
                <a:lnTo>
                  <a:pt x="288656" y="481889"/>
                </a:lnTo>
                <a:lnTo>
                  <a:pt x="260762" y="517671"/>
                </a:lnTo>
                <a:lnTo>
                  <a:pt x="234101" y="554441"/>
                </a:lnTo>
                <a:lnTo>
                  <a:pt x="208706" y="592166"/>
                </a:lnTo>
                <a:lnTo>
                  <a:pt x="184608" y="630816"/>
                </a:lnTo>
                <a:lnTo>
                  <a:pt x="161837" y="670358"/>
                </a:lnTo>
                <a:lnTo>
                  <a:pt x="140425" y="710762"/>
                </a:lnTo>
                <a:lnTo>
                  <a:pt x="120404" y="751995"/>
                </a:lnTo>
                <a:lnTo>
                  <a:pt x="101804" y="794027"/>
                </a:lnTo>
                <a:lnTo>
                  <a:pt x="84657" y="836827"/>
                </a:lnTo>
                <a:lnTo>
                  <a:pt x="68995" y="880361"/>
                </a:lnTo>
                <a:lnTo>
                  <a:pt x="54849" y="924601"/>
                </a:lnTo>
                <a:lnTo>
                  <a:pt x="42249" y="969513"/>
                </a:lnTo>
                <a:lnTo>
                  <a:pt x="31228" y="1015066"/>
                </a:lnTo>
                <a:lnTo>
                  <a:pt x="21816" y="1061230"/>
                </a:lnTo>
                <a:lnTo>
                  <a:pt x="14046" y="1107972"/>
                </a:lnTo>
                <a:lnTo>
                  <a:pt x="7948" y="1155261"/>
                </a:lnTo>
                <a:lnTo>
                  <a:pt x="3553" y="1203066"/>
                </a:lnTo>
                <a:lnTo>
                  <a:pt x="893" y="1251356"/>
                </a:lnTo>
                <a:lnTo>
                  <a:pt x="0" y="1300099"/>
                </a:lnTo>
                <a:lnTo>
                  <a:pt x="893" y="1348849"/>
                </a:lnTo>
                <a:lnTo>
                  <a:pt x="3553" y="1397147"/>
                </a:lnTo>
                <a:lnTo>
                  <a:pt x="7948" y="1444960"/>
                </a:lnTo>
                <a:lnTo>
                  <a:pt x="14046" y="1492257"/>
                </a:lnTo>
                <a:lnTo>
                  <a:pt x="21816" y="1539006"/>
                </a:lnTo>
                <a:lnTo>
                  <a:pt x="31228" y="1585176"/>
                </a:lnTo>
                <a:lnTo>
                  <a:pt x="42249" y="1630736"/>
                </a:lnTo>
                <a:lnTo>
                  <a:pt x="54849" y="1675654"/>
                </a:lnTo>
                <a:lnTo>
                  <a:pt x="68995" y="1719899"/>
                </a:lnTo>
                <a:lnTo>
                  <a:pt x="84657" y="1763439"/>
                </a:lnTo>
                <a:lnTo>
                  <a:pt x="101804" y="1806243"/>
                </a:lnTo>
                <a:lnTo>
                  <a:pt x="120404" y="1848280"/>
                </a:lnTo>
                <a:lnTo>
                  <a:pt x="140425" y="1889518"/>
                </a:lnTo>
                <a:lnTo>
                  <a:pt x="161837" y="1929926"/>
                </a:lnTo>
                <a:lnTo>
                  <a:pt x="184608" y="1969472"/>
                </a:lnTo>
                <a:lnTo>
                  <a:pt x="208706" y="2008125"/>
                </a:lnTo>
                <a:lnTo>
                  <a:pt x="234101" y="2045854"/>
                </a:lnTo>
                <a:lnTo>
                  <a:pt x="260762" y="2082626"/>
                </a:lnTo>
                <a:lnTo>
                  <a:pt x="288656" y="2118412"/>
                </a:lnTo>
                <a:lnTo>
                  <a:pt x="317752" y="2153179"/>
                </a:lnTo>
                <a:lnTo>
                  <a:pt x="348020" y="2186896"/>
                </a:lnTo>
                <a:lnTo>
                  <a:pt x="379428" y="2219531"/>
                </a:lnTo>
                <a:lnTo>
                  <a:pt x="411944" y="2251053"/>
                </a:lnTo>
                <a:lnTo>
                  <a:pt x="445538" y="2281431"/>
                </a:lnTo>
                <a:lnTo>
                  <a:pt x="480177" y="2310634"/>
                </a:lnTo>
                <a:lnTo>
                  <a:pt x="515831" y="2338629"/>
                </a:lnTo>
                <a:lnTo>
                  <a:pt x="552468" y="2365386"/>
                </a:lnTo>
                <a:lnTo>
                  <a:pt x="590058" y="2390873"/>
                </a:lnTo>
                <a:lnTo>
                  <a:pt x="628568" y="2415058"/>
                </a:lnTo>
                <a:lnTo>
                  <a:pt x="667967" y="2437911"/>
                </a:lnTo>
                <a:lnTo>
                  <a:pt x="708224" y="2459400"/>
                </a:lnTo>
                <a:lnTo>
                  <a:pt x="749308" y="2479493"/>
                </a:lnTo>
                <a:lnTo>
                  <a:pt x="791188" y="2498159"/>
                </a:lnTo>
                <a:lnTo>
                  <a:pt x="833831" y="2515367"/>
                </a:lnTo>
                <a:lnTo>
                  <a:pt x="877207" y="2531085"/>
                </a:lnTo>
                <a:lnTo>
                  <a:pt x="921285" y="2545281"/>
                </a:lnTo>
                <a:lnTo>
                  <a:pt x="966033" y="2557926"/>
                </a:lnTo>
                <a:lnTo>
                  <a:pt x="1011419" y="2568986"/>
                </a:lnTo>
                <a:lnTo>
                  <a:pt x="1057413" y="2578431"/>
                </a:lnTo>
                <a:lnTo>
                  <a:pt x="1103983" y="2586229"/>
                </a:lnTo>
                <a:lnTo>
                  <a:pt x="1151099" y="2592349"/>
                </a:lnTo>
                <a:lnTo>
                  <a:pt x="1198727" y="2596759"/>
                </a:lnTo>
                <a:lnTo>
                  <a:pt x="1246838" y="2599428"/>
                </a:lnTo>
                <a:lnTo>
                  <a:pt x="1295400" y="2600325"/>
                </a:lnTo>
                <a:lnTo>
                  <a:pt x="1343961" y="2599428"/>
                </a:lnTo>
                <a:lnTo>
                  <a:pt x="1392072" y="2596759"/>
                </a:lnTo>
                <a:lnTo>
                  <a:pt x="1439700" y="2592349"/>
                </a:lnTo>
                <a:lnTo>
                  <a:pt x="1486816" y="2586229"/>
                </a:lnTo>
                <a:lnTo>
                  <a:pt x="1533386" y="2578431"/>
                </a:lnTo>
                <a:lnTo>
                  <a:pt x="1579380" y="2568986"/>
                </a:lnTo>
                <a:lnTo>
                  <a:pt x="1624766" y="2557926"/>
                </a:lnTo>
                <a:lnTo>
                  <a:pt x="1669514" y="2545281"/>
                </a:lnTo>
                <a:lnTo>
                  <a:pt x="1713592" y="2531085"/>
                </a:lnTo>
                <a:lnTo>
                  <a:pt x="1756968" y="2515367"/>
                </a:lnTo>
                <a:lnTo>
                  <a:pt x="1799611" y="2498159"/>
                </a:lnTo>
                <a:lnTo>
                  <a:pt x="1841491" y="2479493"/>
                </a:lnTo>
                <a:lnTo>
                  <a:pt x="1882575" y="2459400"/>
                </a:lnTo>
                <a:lnTo>
                  <a:pt x="1922832" y="2437911"/>
                </a:lnTo>
                <a:lnTo>
                  <a:pt x="1962231" y="2415058"/>
                </a:lnTo>
                <a:lnTo>
                  <a:pt x="2000741" y="2390873"/>
                </a:lnTo>
                <a:lnTo>
                  <a:pt x="2038331" y="2365386"/>
                </a:lnTo>
                <a:lnTo>
                  <a:pt x="2074968" y="2338629"/>
                </a:lnTo>
                <a:lnTo>
                  <a:pt x="2110622" y="2310634"/>
                </a:lnTo>
                <a:lnTo>
                  <a:pt x="2145261" y="2281431"/>
                </a:lnTo>
                <a:lnTo>
                  <a:pt x="2178855" y="2251053"/>
                </a:lnTo>
                <a:lnTo>
                  <a:pt x="2211371" y="2219531"/>
                </a:lnTo>
                <a:lnTo>
                  <a:pt x="2242779" y="2186896"/>
                </a:lnTo>
                <a:lnTo>
                  <a:pt x="2273047" y="2153179"/>
                </a:lnTo>
                <a:lnTo>
                  <a:pt x="2302143" y="2118412"/>
                </a:lnTo>
                <a:lnTo>
                  <a:pt x="2330037" y="2082626"/>
                </a:lnTo>
                <a:lnTo>
                  <a:pt x="2356698" y="2045854"/>
                </a:lnTo>
                <a:lnTo>
                  <a:pt x="2382093" y="2008125"/>
                </a:lnTo>
                <a:lnTo>
                  <a:pt x="2406191" y="1969472"/>
                </a:lnTo>
                <a:lnTo>
                  <a:pt x="2428962" y="1929926"/>
                </a:lnTo>
                <a:lnTo>
                  <a:pt x="2450374" y="1889518"/>
                </a:lnTo>
                <a:lnTo>
                  <a:pt x="2470395" y="1848280"/>
                </a:lnTo>
                <a:lnTo>
                  <a:pt x="2488995" y="1806243"/>
                </a:lnTo>
                <a:lnTo>
                  <a:pt x="2506142" y="1763439"/>
                </a:lnTo>
                <a:lnTo>
                  <a:pt x="2521804" y="1719899"/>
                </a:lnTo>
                <a:lnTo>
                  <a:pt x="2535950" y="1675654"/>
                </a:lnTo>
                <a:lnTo>
                  <a:pt x="2548550" y="1630736"/>
                </a:lnTo>
                <a:lnTo>
                  <a:pt x="2559571" y="1585176"/>
                </a:lnTo>
                <a:lnTo>
                  <a:pt x="2568983" y="1539006"/>
                </a:lnTo>
                <a:lnTo>
                  <a:pt x="2576753" y="1492257"/>
                </a:lnTo>
                <a:lnTo>
                  <a:pt x="2582851" y="1444960"/>
                </a:lnTo>
                <a:lnTo>
                  <a:pt x="2587246" y="1397147"/>
                </a:lnTo>
                <a:lnTo>
                  <a:pt x="2589906" y="1348849"/>
                </a:lnTo>
                <a:lnTo>
                  <a:pt x="2590800" y="1300099"/>
                </a:lnTo>
                <a:lnTo>
                  <a:pt x="2589906" y="1251356"/>
                </a:lnTo>
                <a:lnTo>
                  <a:pt x="2587246" y="1203066"/>
                </a:lnTo>
                <a:lnTo>
                  <a:pt x="2582851" y="1155261"/>
                </a:lnTo>
                <a:lnTo>
                  <a:pt x="2576753" y="1107972"/>
                </a:lnTo>
                <a:lnTo>
                  <a:pt x="2568983" y="1061230"/>
                </a:lnTo>
                <a:lnTo>
                  <a:pt x="2559571" y="1015066"/>
                </a:lnTo>
                <a:lnTo>
                  <a:pt x="2548550" y="969513"/>
                </a:lnTo>
                <a:lnTo>
                  <a:pt x="2535950" y="924601"/>
                </a:lnTo>
                <a:lnTo>
                  <a:pt x="2521804" y="880361"/>
                </a:lnTo>
                <a:lnTo>
                  <a:pt x="2506142" y="836827"/>
                </a:lnTo>
                <a:lnTo>
                  <a:pt x="2488995" y="794027"/>
                </a:lnTo>
                <a:lnTo>
                  <a:pt x="2470395" y="751995"/>
                </a:lnTo>
                <a:lnTo>
                  <a:pt x="2450374" y="710762"/>
                </a:lnTo>
                <a:lnTo>
                  <a:pt x="2428962" y="670358"/>
                </a:lnTo>
                <a:lnTo>
                  <a:pt x="2406191" y="630816"/>
                </a:lnTo>
                <a:lnTo>
                  <a:pt x="2382093" y="592166"/>
                </a:lnTo>
                <a:lnTo>
                  <a:pt x="2356698" y="554441"/>
                </a:lnTo>
                <a:lnTo>
                  <a:pt x="2330037" y="517671"/>
                </a:lnTo>
                <a:lnTo>
                  <a:pt x="2302143" y="481889"/>
                </a:lnTo>
                <a:lnTo>
                  <a:pt x="2273047" y="447125"/>
                </a:lnTo>
                <a:lnTo>
                  <a:pt x="2242779" y="413410"/>
                </a:lnTo>
                <a:lnTo>
                  <a:pt x="2211371" y="380777"/>
                </a:lnTo>
                <a:lnTo>
                  <a:pt x="2178855" y="349257"/>
                </a:lnTo>
                <a:lnTo>
                  <a:pt x="2145261" y="318881"/>
                </a:lnTo>
                <a:lnTo>
                  <a:pt x="2110622" y="289680"/>
                </a:lnTo>
                <a:lnTo>
                  <a:pt x="2074968" y="261686"/>
                </a:lnTo>
                <a:lnTo>
                  <a:pt x="2038331" y="234931"/>
                </a:lnTo>
                <a:lnTo>
                  <a:pt x="2000741" y="209445"/>
                </a:lnTo>
                <a:lnTo>
                  <a:pt x="1962231" y="185261"/>
                </a:lnTo>
                <a:lnTo>
                  <a:pt x="1922832" y="162409"/>
                </a:lnTo>
                <a:lnTo>
                  <a:pt x="1882575" y="140921"/>
                </a:lnTo>
                <a:lnTo>
                  <a:pt x="1841491" y="120829"/>
                </a:lnTo>
                <a:lnTo>
                  <a:pt x="1799611" y="102163"/>
                </a:lnTo>
                <a:lnTo>
                  <a:pt x="1756968" y="84956"/>
                </a:lnTo>
                <a:lnTo>
                  <a:pt x="1713592" y="69238"/>
                </a:lnTo>
                <a:lnTo>
                  <a:pt x="1669514" y="55042"/>
                </a:lnTo>
                <a:lnTo>
                  <a:pt x="1624766" y="42398"/>
                </a:lnTo>
                <a:lnTo>
                  <a:pt x="1579380" y="31338"/>
                </a:lnTo>
                <a:lnTo>
                  <a:pt x="1533386" y="21893"/>
                </a:lnTo>
                <a:lnTo>
                  <a:pt x="1486816" y="14095"/>
                </a:lnTo>
                <a:lnTo>
                  <a:pt x="1439700" y="7975"/>
                </a:lnTo>
                <a:lnTo>
                  <a:pt x="1392072" y="3565"/>
                </a:lnTo>
                <a:lnTo>
                  <a:pt x="1343961" y="896"/>
                </a:lnTo>
                <a:lnTo>
                  <a:pt x="1295400" y="0"/>
                </a:lnTo>
                <a:close/>
              </a:path>
            </a:pathLst>
          </a:custGeom>
          <a:solidFill>
            <a:srgbClr val="B6007A"/>
          </a:solidFill>
        </p:spPr>
        <p:txBody>
          <a:bodyPr wrap="square" lIns="0" tIns="0" rIns="0" bIns="0" rtlCol="0"/>
          <a:lstStyle/>
          <a:p>
            <a:endParaRPr/>
          </a:p>
        </p:txBody>
      </p:sp>
      <p:sp>
        <p:nvSpPr>
          <p:cNvPr id="13" name="object 13"/>
          <p:cNvSpPr txBox="1"/>
          <p:nvPr/>
        </p:nvSpPr>
        <p:spPr>
          <a:xfrm>
            <a:off x="9792116" y="2031554"/>
            <a:ext cx="1717675" cy="1498600"/>
          </a:xfrm>
          <a:prstGeom prst="rect">
            <a:avLst/>
          </a:prstGeom>
        </p:spPr>
        <p:txBody>
          <a:bodyPr vert="horz" wrap="square" lIns="0" tIns="10160" rIns="0" bIns="0" rtlCol="0">
            <a:spAutoFit/>
          </a:bodyPr>
          <a:lstStyle/>
          <a:p>
            <a:pPr marL="12065" marR="5080" indent="5715" algn="ctr">
              <a:lnSpc>
                <a:spcPct val="100800"/>
              </a:lnSpc>
              <a:spcBef>
                <a:spcPts val="80"/>
              </a:spcBef>
            </a:pPr>
            <a:r>
              <a:rPr sz="2400" b="1" dirty="0">
                <a:solidFill>
                  <a:srgbClr val="FFFFFF"/>
                </a:solidFill>
                <a:latin typeface="Arial"/>
                <a:cs typeface="Arial"/>
              </a:rPr>
              <a:t>Over</a:t>
            </a:r>
            <a:r>
              <a:rPr sz="2400" b="1" spc="-30" dirty="0">
                <a:solidFill>
                  <a:srgbClr val="FFFFFF"/>
                </a:solidFill>
                <a:latin typeface="Arial"/>
                <a:cs typeface="Arial"/>
              </a:rPr>
              <a:t> </a:t>
            </a:r>
            <a:r>
              <a:rPr sz="2400" b="1" spc="-25" dirty="0">
                <a:solidFill>
                  <a:srgbClr val="FFFFFF"/>
                </a:solidFill>
                <a:latin typeface="Arial"/>
                <a:cs typeface="Arial"/>
              </a:rPr>
              <a:t>15k </a:t>
            </a:r>
            <a:r>
              <a:rPr sz="2400" b="1" spc="-10" dirty="0">
                <a:solidFill>
                  <a:srgbClr val="FFFFFF"/>
                </a:solidFill>
                <a:latin typeface="Arial"/>
                <a:cs typeface="Arial"/>
              </a:rPr>
              <a:t>Intranet </a:t>
            </a:r>
            <a:r>
              <a:rPr sz="2400" b="1" dirty="0">
                <a:solidFill>
                  <a:srgbClr val="FFFFFF"/>
                </a:solidFill>
                <a:latin typeface="Arial"/>
                <a:cs typeface="Arial"/>
              </a:rPr>
              <a:t>views</a:t>
            </a:r>
            <a:r>
              <a:rPr sz="2400" b="1" spc="-50" dirty="0">
                <a:solidFill>
                  <a:srgbClr val="FFFFFF"/>
                </a:solidFill>
                <a:latin typeface="Arial"/>
                <a:cs typeface="Arial"/>
              </a:rPr>
              <a:t> </a:t>
            </a:r>
            <a:r>
              <a:rPr sz="2400" b="1" spc="-20" dirty="0">
                <a:solidFill>
                  <a:srgbClr val="FFFFFF"/>
                </a:solidFill>
                <a:latin typeface="Arial"/>
                <a:cs typeface="Arial"/>
              </a:rPr>
              <a:t>since </a:t>
            </a:r>
            <a:r>
              <a:rPr sz="2400" b="1" spc="-10" dirty="0">
                <a:solidFill>
                  <a:srgbClr val="FFFFFF"/>
                </a:solidFill>
                <a:latin typeface="Arial"/>
                <a:cs typeface="Arial"/>
              </a:rPr>
              <a:t>launch</a:t>
            </a:r>
            <a:endParaRPr sz="2400" dirty="0">
              <a:latin typeface="Arial"/>
              <a:cs typeface="Arial"/>
            </a:endParaRPr>
          </a:p>
        </p:txBody>
      </p:sp>
      <p:sp>
        <p:nvSpPr>
          <p:cNvPr id="19" name="TextBox 18">
            <a:extLst>
              <a:ext uri="{FF2B5EF4-FFF2-40B4-BE49-F238E27FC236}">
                <a16:creationId xmlns:a16="http://schemas.microsoft.com/office/drawing/2014/main" id="{5A511FF4-9661-7368-3E11-E39F086C7900}"/>
              </a:ext>
            </a:extLst>
          </p:cNvPr>
          <p:cNvSpPr txBox="1"/>
          <p:nvPr/>
        </p:nvSpPr>
        <p:spPr>
          <a:xfrm>
            <a:off x="532789" y="1295400"/>
            <a:ext cx="3836927" cy="4881657"/>
          </a:xfrm>
          <a:prstGeom prst="rect">
            <a:avLst/>
          </a:prstGeom>
          <a:noFill/>
        </p:spPr>
        <p:txBody>
          <a:bodyPr wrap="square">
            <a:spAutoFit/>
          </a:bodyPr>
          <a:lstStyle/>
          <a:p>
            <a:pPr marL="171450" indent="-171450">
              <a:buFont typeface="Arial" panose="020B0604020202020204" pitchFamily="34" charset="0"/>
              <a:buChar char="•"/>
            </a:pPr>
            <a:r>
              <a:rPr kumimoji="0" lang="en-GB" b="1" i="0" u="none" strike="noStrike" kern="0" cap="none" spc="0" normalizeH="0" baseline="0" noProof="0" dirty="0">
                <a:ln>
                  <a:noFill/>
                </a:ln>
                <a:solidFill>
                  <a:srgbClr val="7030A0"/>
                </a:solidFill>
                <a:effectLst/>
                <a:uLnTx/>
                <a:uFillTx/>
                <a:latin typeface="Arial"/>
                <a:cs typeface="Arial"/>
              </a:rPr>
              <a:t>100%</a:t>
            </a:r>
            <a:r>
              <a:rPr kumimoji="0" lang="en-GB" b="1" i="0" u="none" strike="noStrike" kern="0" cap="none" spc="145" normalizeH="0" baseline="0" noProof="0" dirty="0">
                <a:ln>
                  <a:noFill/>
                </a:ln>
                <a:solidFill>
                  <a:srgbClr val="7030A0"/>
                </a:solidFill>
                <a:effectLst/>
                <a:uLnTx/>
                <a:uFillTx/>
                <a:latin typeface="Arial"/>
                <a:cs typeface="Arial"/>
              </a:rPr>
              <a:t> </a:t>
            </a:r>
            <a:r>
              <a:rPr kumimoji="0" lang="en-GB" b="1" i="0" u="none" strike="noStrike" kern="0" cap="none" spc="-10" normalizeH="0" baseline="0" noProof="0" dirty="0">
                <a:ln>
                  <a:noFill/>
                </a:ln>
                <a:solidFill>
                  <a:srgbClr val="7030A0"/>
                </a:solidFill>
                <a:effectLst/>
                <a:uLnTx/>
                <a:uFillTx/>
                <a:latin typeface="Arial"/>
                <a:cs typeface="Arial"/>
              </a:rPr>
              <a:t>increase </a:t>
            </a:r>
            <a:r>
              <a:rPr kumimoji="0" lang="en-GB" b="1" i="0" u="none" strike="noStrike" kern="0" cap="none" spc="0" normalizeH="0" baseline="0" noProof="0" dirty="0">
                <a:ln>
                  <a:noFill/>
                </a:ln>
                <a:solidFill>
                  <a:schemeClr val="tx1"/>
                </a:solidFill>
                <a:effectLst/>
                <a:uLnTx/>
                <a:uFillTx/>
                <a:latin typeface="Arial"/>
                <a:cs typeface="Arial"/>
              </a:rPr>
              <a:t>in</a:t>
            </a:r>
            <a:r>
              <a:rPr kumimoji="0" lang="en-GB" b="1" i="0" u="none" strike="noStrike" kern="0" cap="none" spc="125" normalizeH="0" baseline="0" noProof="0" dirty="0">
                <a:ln>
                  <a:noFill/>
                </a:ln>
                <a:solidFill>
                  <a:schemeClr val="tx1"/>
                </a:solidFill>
                <a:effectLst/>
                <a:uLnTx/>
                <a:uFillTx/>
                <a:latin typeface="Arial"/>
                <a:cs typeface="Arial"/>
              </a:rPr>
              <a:t> </a:t>
            </a:r>
            <a:r>
              <a:rPr kumimoji="0" lang="en-GB" b="1" i="0" u="none" strike="noStrike" kern="0" cap="none" spc="0" normalizeH="0" baseline="0" noProof="0" dirty="0">
                <a:ln>
                  <a:noFill/>
                </a:ln>
                <a:solidFill>
                  <a:schemeClr val="tx1"/>
                </a:solidFill>
                <a:effectLst/>
                <a:uLnTx/>
                <a:uFillTx/>
                <a:latin typeface="Arial"/>
                <a:cs typeface="Arial"/>
              </a:rPr>
              <a:t>capacity</a:t>
            </a:r>
            <a:r>
              <a:rPr kumimoji="0" lang="en-GB" b="1" i="0" u="none" strike="noStrike" kern="0" cap="none" spc="50" normalizeH="0" baseline="0" noProof="0" dirty="0">
                <a:ln>
                  <a:noFill/>
                </a:ln>
                <a:solidFill>
                  <a:schemeClr val="tx1"/>
                </a:solidFill>
                <a:effectLst/>
                <a:uLnTx/>
                <a:uFillTx/>
                <a:latin typeface="Arial"/>
                <a:cs typeface="Arial"/>
              </a:rPr>
              <a:t> </a:t>
            </a:r>
            <a:r>
              <a:rPr kumimoji="0" lang="en-GB" b="1" i="0" u="none" strike="noStrike" kern="0" cap="none" spc="-25" normalizeH="0" baseline="0" noProof="0" dirty="0">
                <a:ln>
                  <a:noFill/>
                </a:ln>
                <a:solidFill>
                  <a:schemeClr val="tx1"/>
                </a:solidFill>
                <a:effectLst/>
                <a:uLnTx/>
                <a:uFillTx/>
                <a:latin typeface="Arial"/>
                <a:cs typeface="Arial"/>
              </a:rPr>
              <a:t>for </a:t>
            </a:r>
            <a:r>
              <a:rPr kumimoji="0" lang="en-GB" b="1" i="0" u="none" strike="noStrike" kern="0" cap="none" spc="-10" normalizeH="0" baseline="0" noProof="0" dirty="0">
                <a:ln>
                  <a:noFill/>
                </a:ln>
                <a:solidFill>
                  <a:schemeClr val="tx1"/>
                </a:solidFill>
                <a:effectLst/>
                <a:uLnTx/>
                <a:uFillTx/>
                <a:latin typeface="Arial"/>
                <a:cs typeface="Arial"/>
              </a:rPr>
              <a:t>memory assessments, reducing </a:t>
            </a:r>
            <a:r>
              <a:rPr kumimoji="0" lang="en-GB" b="1" i="0" u="none" strike="noStrike" kern="0" cap="none" spc="0" normalizeH="0" baseline="0" noProof="0" dirty="0">
                <a:ln>
                  <a:noFill/>
                </a:ln>
                <a:solidFill>
                  <a:schemeClr val="tx1"/>
                </a:solidFill>
                <a:effectLst/>
                <a:uLnTx/>
                <a:uFillTx/>
                <a:latin typeface="Arial"/>
                <a:cs typeface="Arial"/>
              </a:rPr>
              <a:t>waiting</a:t>
            </a:r>
            <a:r>
              <a:rPr kumimoji="0" lang="en-GB" b="1" i="0" u="none" strike="noStrike" kern="0" cap="none" spc="185" normalizeH="0" baseline="0" noProof="0" dirty="0">
                <a:ln>
                  <a:noFill/>
                </a:ln>
                <a:solidFill>
                  <a:schemeClr val="tx1"/>
                </a:solidFill>
                <a:effectLst/>
                <a:uLnTx/>
                <a:uFillTx/>
                <a:latin typeface="Arial"/>
                <a:cs typeface="Arial"/>
              </a:rPr>
              <a:t> </a:t>
            </a:r>
            <a:r>
              <a:rPr kumimoji="0" lang="en-GB" b="1" i="0" u="none" strike="noStrike" kern="0" cap="none" spc="-10" normalizeH="0" baseline="0" noProof="0" dirty="0">
                <a:ln>
                  <a:noFill/>
                </a:ln>
                <a:solidFill>
                  <a:schemeClr val="tx1"/>
                </a:solidFill>
                <a:effectLst/>
                <a:uLnTx/>
                <a:uFillTx/>
                <a:latin typeface="Arial"/>
                <a:cs typeface="Arial"/>
              </a:rPr>
              <a:t>times</a:t>
            </a:r>
          </a:p>
          <a:p>
            <a:endParaRPr lang="en-GB" b="1" spc="-10" dirty="0">
              <a:solidFill>
                <a:schemeClr val="tx1"/>
              </a:solidFill>
              <a:latin typeface="Arial"/>
              <a:cs typeface="Arial"/>
            </a:endParaRPr>
          </a:p>
          <a:p>
            <a:pPr marL="184150" marR="0" lvl="0" indent="-171450" defTabSz="914400" eaLnBrk="1" fontAlgn="auto" latinLnBrk="0" hangingPunct="1">
              <a:lnSpc>
                <a:spcPct val="100000"/>
              </a:lnSpc>
              <a:spcBef>
                <a:spcPts val="265"/>
              </a:spcBef>
              <a:spcAft>
                <a:spcPts val="0"/>
              </a:spcAft>
              <a:buClrTx/>
              <a:buSzTx/>
              <a:buFont typeface="Arial" panose="020B0604020202020204" pitchFamily="34" charset="0"/>
              <a:buChar char="•"/>
              <a:tabLst/>
              <a:defRPr/>
            </a:pPr>
            <a:r>
              <a:rPr kumimoji="0" lang="en-GB" b="1" i="0" u="none" strike="noStrike" kern="0" cap="none" spc="-10" normalizeH="0" baseline="0" noProof="0" dirty="0">
                <a:ln>
                  <a:noFill/>
                </a:ln>
                <a:solidFill>
                  <a:schemeClr val="tx1"/>
                </a:solidFill>
                <a:effectLst/>
                <a:uLnTx/>
                <a:uFillTx/>
                <a:latin typeface="Arial"/>
                <a:cs typeface="Arial"/>
              </a:rPr>
              <a:t>Increased</a:t>
            </a:r>
            <a:r>
              <a:rPr lang="en-GB" dirty="0">
                <a:solidFill>
                  <a:schemeClr val="tx1"/>
                </a:solidFill>
                <a:latin typeface="Arial"/>
                <a:cs typeface="Arial"/>
              </a:rPr>
              <a:t> </a:t>
            </a:r>
            <a:r>
              <a:rPr kumimoji="0" lang="en-GB" b="1" i="0" u="none" strike="noStrike" kern="0" cap="none" spc="0" normalizeH="0" baseline="0" noProof="0" dirty="0">
                <a:ln>
                  <a:noFill/>
                </a:ln>
                <a:solidFill>
                  <a:schemeClr val="tx1"/>
                </a:solidFill>
                <a:effectLst/>
                <a:uLnTx/>
                <a:uFillTx/>
                <a:latin typeface="Arial"/>
                <a:cs typeface="Arial"/>
              </a:rPr>
              <a:t>the</a:t>
            </a:r>
            <a:r>
              <a:rPr kumimoji="0" lang="en-GB" b="1" i="0" u="none" strike="noStrike" kern="0" cap="none" spc="85" normalizeH="0" baseline="0" noProof="0" dirty="0">
                <a:ln>
                  <a:noFill/>
                </a:ln>
                <a:solidFill>
                  <a:schemeClr val="tx1"/>
                </a:solidFill>
                <a:effectLst/>
                <a:uLnTx/>
                <a:uFillTx/>
                <a:latin typeface="Arial"/>
                <a:cs typeface="Arial"/>
              </a:rPr>
              <a:t> </a:t>
            </a:r>
            <a:r>
              <a:rPr kumimoji="0" lang="en-GB" b="1" i="0" u="none" strike="noStrike" kern="0" cap="none" spc="0" normalizeH="0" baseline="0" noProof="0" dirty="0">
                <a:ln>
                  <a:noFill/>
                </a:ln>
                <a:solidFill>
                  <a:schemeClr val="tx1"/>
                </a:solidFill>
                <a:effectLst/>
                <a:uLnTx/>
                <a:uFillTx/>
                <a:latin typeface="Arial"/>
                <a:cs typeface="Arial"/>
              </a:rPr>
              <a:t>take</a:t>
            </a:r>
            <a:r>
              <a:rPr kumimoji="0" lang="en-GB" b="1" i="0" u="none" strike="noStrike" kern="0" cap="none" spc="90" normalizeH="0" baseline="0" noProof="0" dirty="0">
                <a:ln>
                  <a:noFill/>
                </a:ln>
                <a:solidFill>
                  <a:schemeClr val="tx1"/>
                </a:solidFill>
                <a:effectLst/>
                <a:uLnTx/>
                <a:uFillTx/>
                <a:latin typeface="Arial"/>
                <a:cs typeface="Arial"/>
              </a:rPr>
              <a:t> </a:t>
            </a:r>
            <a:r>
              <a:rPr kumimoji="0" lang="en-GB" b="1" i="0" u="none" strike="noStrike" kern="0" cap="none" spc="0" normalizeH="0" baseline="0" noProof="0" dirty="0">
                <a:ln>
                  <a:noFill/>
                </a:ln>
                <a:solidFill>
                  <a:schemeClr val="tx1"/>
                </a:solidFill>
                <a:effectLst/>
                <a:uLnTx/>
                <a:uFillTx/>
                <a:latin typeface="Arial"/>
                <a:cs typeface="Arial"/>
              </a:rPr>
              <a:t>up</a:t>
            </a:r>
            <a:r>
              <a:rPr kumimoji="0" lang="en-GB" b="1" i="0" u="none" strike="noStrike" kern="0" cap="none" spc="75" normalizeH="0" baseline="0" noProof="0" dirty="0">
                <a:ln>
                  <a:noFill/>
                </a:ln>
                <a:solidFill>
                  <a:schemeClr val="tx1"/>
                </a:solidFill>
                <a:effectLst/>
                <a:uLnTx/>
                <a:uFillTx/>
                <a:latin typeface="Arial"/>
                <a:cs typeface="Arial"/>
              </a:rPr>
              <a:t> </a:t>
            </a:r>
            <a:r>
              <a:rPr kumimoji="0" lang="en-GB" b="1" i="0" u="none" strike="noStrike" kern="0" cap="none" spc="-25" normalizeH="0" baseline="0" noProof="0" dirty="0">
                <a:ln>
                  <a:noFill/>
                </a:ln>
                <a:solidFill>
                  <a:schemeClr val="tx1"/>
                </a:solidFill>
                <a:effectLst/>
                <a:uLnTx/>
                <a:uFillTx/>
                <a:latin typeface="Arial"/>
                <a:cs typeface="Arial"/>
              </a:rPr>
              <a:t>of</a:t>
            </a:r>
            <a:r>
              <a:rPr lang="en-GB" dirty="0">
                <a:solidFill>
                  <a:schemeClr val="tx1"/>
                </a:solidFill>
                <a:latin typeface="Arial"/>
                <a:cs typeface="Arial"/>
              </a:rPr>
              <a:t> </a:t>
            </a:r>
            <a:r>
              <a:rPr kumimoji="0" lang="en-GB" b="1" i="0" u="none" strike="noStrike" kern="0" cap="none" spc="-10" normalizeH="0" baseline="0" noProof="0" dirty="0">
                <a:ln>
                  <a:noFill/>
                </a:ln>
                <a:solidFill>
                  <a:schemeClr val="tx1"/>
                </a:solidFill>
                <a:effectLst/>
                <a:uLnTx/>
                <a:uFillTx/>
                <a:latin typeface="Arial"/>
                <a:cs typeface="Arial"/>
              </a:rPr>
              <a:t>clinical</a:t>
            </a:r>
            <a:r>
              <a:rPr lang="en-GB" dirty="0">
                <a:solidFill>
                  <a:schemeClr val="tx1"/>
                </a:solidFill>
                <a:latin typeface="Arial"/>
                <a:cs typeface="Arial"/>
              </a:rPr>
              <a:t> </a:t>
            </a:r>
            <a:r>
              <a:rPr kumimoji="0" lang="en-GB" b="1" i="0" u="none" strike="noStrike" kern="0" cap="none" spc="0" normalizeH="0" baseline="0" noProof="0" dirty="0">
                <a:ln>
                  <a:noFill/>
                </a:ln>
                <a:solidFill>
                  <a:schemeClr val="tx1"/>
                </a:solidFill>
                <a:effectLst/>
                <a:uLnTx/>
                <a:uFillTx/>
                <a:latin typeface="Arial"/>
                <a:cs typeface="Arial"/>
              </a:rPr>
              <a:t>supervision</a:t>
            </a:r>
            <a:r>
              <a:rPr kumimoji="0" lang="en-GB" b="1" i="0" u="none" strike="noStrike" kern="0" cap="none" spc="120" normalizeH="0" baseline="0" noProof="0" dirty="0">
                <a:ln>
                  <a:noFill/>
                </a:ln>
                <a:solidFill>
                  <a:schemeClr val="tx1"/>
                </a:solidFill>
                <a:effectLst/>
                <a:uLnTx/>
                <a:uFillTx/>
                <a:latin typeface="Arial"/>
                <a:cs typeface="Arial"/>
              </a:rPr>
              <a:t> </a:t>
            </a:r>
            <a:r>
              <a:rPr kumimoji="0" lang="en-GB" b="1" i="0" u="none" strike="noStrike" kern="0" cap="none" spc="-20" normalizeH="0" baseline="0" noProof="0" dirty="0">
                <a:ln>
                  <a:noFill/>
                </a:ln>
                <a:solidFill>
                  <a:srgbClr val="7030A0"/>
                </a:solidFill>
                <a:effectLst/>
                <a:uLnTx/>
                <a:uFillTx/>
                <a:latin typeface="Arial"/>
                <a:cs typeface="Arial"/>
              </a:rPr>
              <a:t>from </a:t>
            </a:r>
            <a:r>
              <a:rPr kumimoji="0" lang="en-GB" b="1" i="0" u="none" strike="noStrike" kern="0" cap="none" spc="0" normalizeH="0" baseline="0" noProof="0" dirty="0">
                <a:ln>
                  <a:noFill/>
                </a:ln>
                <a:solidFill>
                  <a:srgbClr val="7030A0"/>
                </a:solidFill>
                <a:effectLst/>
                <a:uLnTx/>
                <a:uFillTx/>
                <a:latin typeface="Arial"/>
                <a:cs typeface="Arial"/>
              </a:rPr>
              <a:t>30%</a:t>
            </a:r>
            <a:r>
              <a:rPr kumimoji="0" lang="en-GB" b="1" i="0" u="none" strike="noStrike" kern="0" cap="none" spc="90" normalizeH="0" baseline="0" noProof="0" dirty="0">
                <a:ln>
                  <a:noFill/>
                </a:ln>
                <a:solidFill>
                  <a:srgbClr val="7030A0"/>
                </a:solidFill>
                <a:effectLst/>
                <a:uLnTx/>
                <a:uFillTx/>
                <a:latin typeface="Arial"/>
                <a:cs typeface="Arial"/>
              </a:rPr>
              <a:t> </a:t>
            </a:r>
            <a:r>
              <a:rPr kumimoji="0" lang="en-GB" b="1" i="0" u="none" strike="noStrike" kern="0" cap="none" spc="0" normalizeH="0" baseline="0" noProof="0" dirty="0">
                <a:ln>
                  <a:noFill/>
                </a:ln>
                <a:solidFill>
                  <a:srgbClr val="7030A0"/>
                </a:solidFill>
                <a:effectLst/>
                <a:uLnTx/>
                <a:uFillTx/>
                <a:latin typeface="Arial"/>
                <a:cs typeface="Arial"/>
              </a:rPr>
              <a:t>to</a:t>
            </a:r>
            <a:r>
              <a:rPr kumimoji="0" lang="en-GB" b="1" i="0" u="none" strike="noStrike" kern="0" cap="none" spc="80" normalizeH="0" baseline="0" noProof="0" dirty="0">
                <a:ln>
                  <a:noFill/>
                </a:ln>
                <a:solidFill>
                  <a:srgbClr val="7030A0"/>
                </a:solidFill>
                <a:effectLst/>
                <a:uLnTx/>
                <a:uFillTx/>
                <a:latin typeface="Arial"/>
                <a:cs typeface="Arial"/>
              </a:rPr>
              <a:t> </a:t>
            </a:r>
            <a:r>
              <a:rPr kumimoji="0" lang="en-GB" b="1" i="0" u="none" strike="noStrike" kern="0" cap="none" spc="-20" normalizeH="0" baseline="0" noProof="0" dirty="0">
                <a:ln>
                  <a:noFill/>
                </a:ln>
                <a:solidFill>
                  <a:srgbClr val="7030A0"/>
                </a:solidFill>
                <a:effectLst/>
                <a:uLnTx/>
                <a:uFillTx/>
                <a:latin typeface="Arial"/>
                <a:cs typeface="Arial"/>
              </a:rPr>
              <a:t>71%.</a:t>
            </a:r>
          </a:p>
          <a:p>
            <a:pPr marL="12700" marR="5080" lvl="0" indent="0" defTabSz="914400" eaLnBrk="1" fontAlgn="auto" latinLnBrk="0" hangingPunct="1">
              <a:lnSpc>
                <a:spcPct val="109000"/>
              </a:lnSpc>
              <a:spcBef>
                <a:spcPts val="75"/>
              </a:spcBef>
              <a:spcAft>
                <a:spcPts val="0"/>
              </a:spcAft>
              <a:buClrTx/>
              <a:buSzTx/>
              <a:buFontTx/>
              <a:buNone/>
              <a:tabLst/>
              <a:defRPr/>
            </a:pPr>
            <a:endParaRPr lang="en-GB" b="1" spc="-20" dirty="0">
              <a:solidFill>
                <a:schemeClr val="tx1"/>
              </a:solidFill>
              <a:latin typeface="Arial"/>
              <a:cs typeface="Arial"/>
            </a:endParaRPr>
          </a:p>
          <a:p>
            <a:pPr marL="184150" marR="5080" lvl="0" indent="-171450" defTabSz="914400" eaLnBrk="1" fontAlgn="auto" latinLnBrk="0" hangingPunct="1">
              <a:lnSpc>
                <a:spcPct val="110700"/>
              </a:lnSpc>
              <a:spcBef>
                <a:spcPts val="60"/>
              </a:spcBef>
              <a:spcAft>
                <a:spcPts val="0"/>
              </a:spcAft>
              <a:buClrTx/>
              <a:buSzTx/>
              <a:buFont typeface="Arial" panose="020B0604020202020204" pitchFamily="34" charset="0"/>
              <a:buChar char="•"/>
              <a:tabLst/>
              <a:defRPr/>
            </a:pPr>
            <a:r>
              <a:rPr kumimoji="0" lang="en-GB" b="1" i="0" u="none" strike="noStrike" kern="0" cap="none" spc="-10" normalizeH="0" baseline="0" noProof="0" dirty="0">
                <a:ln>
                  <a:noFill/>
                </a:ln>
                <a:solidFill>
                  <a:schemeClr val="tx1"/>
                </a:solidFill>
                <a:effectLst/>
                <a:uLnTx/>
                <a:uFillTx/>
                <a:latin typeface="Arial"/>
                <a:cs typeface="Arial"/>
              </a:rPr>
              <a:t>Healthcare </a:t>
            </a:r>
            <a:r>
              <a:rPr kumimoji="0" lang="en-GB" b="1" i="0" u="none" strike="noStrike" kern="0" cap="none" spc="0" normalizeH="0" baseline="0" noProof="0" dirty="0">
                <a:ln>
                  <a:noFill/>
                </a:ln>
                <a:solidFill>
                  <a:schemeClr val="tx1"/>
                </a:solidFill>
                <a:effectLst/>
                <a:uLnTx/>
                <a:uFillTx/>
                <a:latin typeface="Arial"/>
                <a:cs typeface="Arial"/>
              </a:rPr>
              <a:t>Support</a:t>
            </a:r>
            <a:r>
              <a:rPr kumimoji="0" lang="en-GB" b="1" i="0" u="none" strike="noStrike" kern="0" cap="none" spc="160" normalizeH="0" baseline="0" noProof="0" dirty="0">
                <a:ln>
                  <a:noFill/>
                </a:ln>
                <a:solidFill>
                  <a:schemeClr val="tx1"/>
                </a:solidFill>
                <a:effectLst/>
                <a:uLnTx/>
                <a:uFillTx/>
                <a:latin typeface="Arial"/>
                <a:cs typeface="Arial"/>
              </a:rPr>
              <a:t> </a:t>
            </a:r>
            <a:r>
              <a:rPr kumimoji="0" lang="en-GB" b="1" i="0" u="none" strike="noStrike" kern="0" cap="none" spc="-10" normalizeH="0" baseline="0" noProof="0" dirty="0">
                <a:ln>
                  <a:noFill/>
                </a:ln>
                <a:solidFill>
                  <a:schemeClr val="tx1"/>
                </a:solidFill>
                <a:effectLst/>
                <a:uLnTx/>
                <a:uFillTx/>
                <a:latin typeface="Arial"/>
                <a:cs typeface="Arial"/>
              </a:rPr>
              <a:t>Worker </a:t>
            </a:r>
            <a:r>
              <a:rPr kumimoji="0" lang="en-GB" b="1" i="0" u="none" strike="noStrike" kern="0" cap="none" spc="0" normalizeH="0" baseline="0" noProof="0" dirty="0">
                <a:ln>
                  <a:noFill/>
                </a:ln>
                <a:solidFill>
                  <a:schemeClr val="tx1"/>
                </a:solidFill>
                <a:effectLst/>
                <a:uLnTx/>
                <a:uFillTx/>
                <a:latin typeface="Arial"/>
                <a:cs typeface="Arial"/>
              </a:rPr>
              <a:t>recruitment</a:t>
            </a:r>
            <a:r>
              <a:rPr kumimoji="0" lang="en-GB" b="1" i="0" u="none" strike="noStrike" kern="0" cap="none" spc="254" normalizeH="0" baseline="0" noProof="0" dirty="0">
                <a:ln>
                  <a:noFill/>
                </a:ln>
                <a:solidFill>
                  <a:schemeClr val="tx1"/>
                </a:solidFill>
                <a:effectLst/>
                <a:uLnTx/>
                <a:uFillTx/>
                <a:latin typeface="Arial"/>
                <a:cs typeface="Arial"/>
              </a:rPr>
              <a:t> </a:t>
            </a:r>
            <a:r>
              <a:rPr kumimoji="0" lang="en-GB" b="1" i="0" u="none" strike="noStrike" kern="0" cap="none" spc="-50" normalizeH="0" baseline="0" noProof="0" dirty="0">
                <a:ln>
                  <a:noFill/>
                </a:ln>
                <a:solidFill>
                  <a:schemeClr val="tx1"/>
                </a:solidFill>
                <a:effectLst/>
                <a:uLnTx/>
                <a:uFillTx/>
                <a:latin typeface="Arial"/>
                <a:cs typeface="Arial"/>
              </a:rPr>
              <a:t>– </a:t>
            </a:r>
            <a:r>
              <a:rPr kumimoji="0" lang="en-GB" b="1" i="0" u="none" strike="noStrike" kern="0" cap="none" spc="0" normalizeH="0" baseline="0" noProof="0" dirty="0">
                <a:ln>
                  <a:noFill/>
                </a:ln>
                <a:solidFill>
                  <a:srgbClr val="7030A0"/>
                </a:solidFill>
                <a:effectLst/>
                <a:uLnTx/>
                <a:uFillTx/>
                <a:latin typeface="Arial"/>
                <a:cs typeface="Arial"/>
              </a:rPr>
              <a:t>streamlined</a:t>
            </a:r>
            <a:r>
              <a:rPr kumimoji="0" lang="en-GB" b="1" i="0" u="none" strike="noStrike" kern="0" cap="none" spc="245" normalizeH="0" baseline="0" noProof="0" dirty="0">
                <a:ln>
                  <a:noFill/>
                </a:ln>
                <a:solidFill>
                  <a:srgbClr val="7030A0"/>
                </a:solidFill>
                <a:effectLst/>
                <a:uLnTx/>
                <a:uFillTx/>
                <a:latin typeface="Arial"/>
                <a:cs typeface="Arial"/>
              </a:rPr>
              <a:t> </a:t>
            </a:r>
            <a:r>
              <a:rPr kumimoji="0" lang="en-GB" b="1" i="0" u="none" strike="noStrike" kern="0" cap="none" spc="-20" normalizeH="0" baseline="0" noProof="0" dirty="0">
                <a:ln>
                  <a:noFill/>
                </a:ln>
                <a:solidFill>
                  <a:srgbClr val="7030A0"/>
                </a:solidFill>
                <a:effectLst/>
                <a:uLnTx/>
                <a:uFillTx/>
                <a:latin typeface="Arial"/>
                <a:cs typeface="Arial"/>
              </a:rPr>
              <a:t>from </a:t>
            </a:r>
            <a:r>
              <a:rPr kumimoji="0" lang="en-GB" b="1" i="0" u="none" strike="noStrike" kern="0" cap="none" spc="0" normalizeH="0" baseline="0" noProof="0" dirty="0">
                <a:ln>
                  <a:noFill/>
                </a:ln>
                <a:solidFill>
                  <a:srgbClr val="7030A0"/>
                </a:solidFill>
                <a:effectLst/>
                <a:uLnTx/>
                <a:uFillTx/>
                <a:latin typeface="Arial"/>
                <a:cs typeface="Arial"/>
              </a:rPr>
              <a:t>6</a:t>
            </a:r>
            <a:r>
              <a:rPr kumimoji="0" lang="en-GB" b="1" i="0" u="none" strike="noStrike" kern="0" cap="none" spc="70" normalizeH="0" baseline="0" noProof="0" dirty="0">
                <a:ln>
                  <a:noFill/>
                </a:ln>
                <a:solidFill>
                  <a:srgbClr val="7030A0"/>
                </a:solidFill>
                <a:effectLst/>
                <a:uLnTx/>
                <a:uFillTx/>
                <a:latin typeface="Arial"/>
                <a:cs typeface="Arial"/>
              </a:rPr>
              <a:t> </a:t>
            </a:r>
            <a:r>
              <a:rPr kumimoji="0" lang="en-GB" b="1" i="0" u="none" strike="noStrike" kern="0" cap="none" spc="0" normalizeH="0" baseline="0" noProof="0" dirty="0">
                <a:ln>
                  <a:noFill/>
                </a:ln>
                <a:solidFill>
                  <a:srgbClr val="7030A0"/>
                </a:solidFill>
                <a:effectLst/>
                <a:uLnTx/>
                <a:uFillTx/>
                <a:latin typeface="Arial"/>
                <a:cs typeface="Arial"/>
              </a:rPr>
              <a:t>weeks</a:t>
            </a:r>
            <a:r>
              <a:rPr kumimoji="0" lang="en-GB" b="1" i="0" u="none" strike="noStrike" kern="0" cap="none" spc="75" normalizeH="0" baseline="0" noProof="0" dirty="0">
                <a:ln>
                  <a:noFill/>
                </a:ln>
                <a:solidFill>
                  <a:srgbClr val="7030A0"/>
                </a:solidFill>
                <a:effectLst/>
                <a:uLnTx/>
                <a:uFillTx/>
                <a:latin typeface="Arial"/>
                <a:cs typeface="Arial"/>
              </a:rPr>
              <a:t> </a:t>
            </a:r>
            <a:r>
              <a:rPr kumimoji="0" lang="en-GB" b="1" i="0" u="none" strike="noStrike" kern="0" cap="none" spc="0" normalizeH="0" baseline="0" noProof="0" dirty="0">
                <a:ln>
                  <a:noFill/>
                </a:ln>
                <a:solidFill>
                  <a:srgbClr val="7030A0"/>
                </a:solidFill>
                <a:effectLst/>
                <a:uLnTx/>
                <a:uFillTx/>
                <a:latin typeface="Arial"/>
                <a:cs typeface="Arial"/>
              </a:rPr>
              <a:t>to</a:t>
            </a:r>
            <a:r>
              <a:rPr kumimoji="0" lang="en-GB" b="1" i="0" u="none" strike="noStrike" kern="0" cap="none" spc="60" normalizeH="0" baseline="0" noProof="0" dirty="0">
                <a:ln>
                  <a:noFill/>
                </a:ln>
                <a:solidFill>
                  <a:srgbClr val="7030A0"/>
                </a:solidFill>
                <a:effectLst/>
                <a:uLnTx/>
                <a:uFillTx/>
                <a:latin typeface="Arial"/>
                <a:cs typeface="Arial"/>
              </a:rPr>
              <a:t> </a:t>
            </a:r>
            <a:r>
              <a:rPr kumimoji="0" lang="en-GB" b="1" i="0" u="none" strike="noStrike" kern="0" cap="none" spc="-20" normalizeH="0" baseline="0" noProof="0" dirty="0">
                <a:ln>
                  <a:noFill/>
                </a:ln>
                <a:solidFill>
                  <a:srgbClr val="7030A0"/>
                </a:solidFill>
                <a:effectLst/>
                <a:uLnTx/>
                <a:uFillTx/>
                <a:latin typeface="Arial"/>
                <a:cs typeface="Arial"/>
              </a:rPr>
              <a:t>only </a:t>
            </a:r>
            <a:r>
              <a:rPr kumimoji="0" lang="en-GB" b="1" i="0" u="none" strike="noStrike" kern="0" cap="none" spc="0" normalizeH="0" baseline="0" noProof="0" dirty="0">
                <a:ln>
                  <a:noFill/>
                </a:ln>
                <a:solidFill>
                  <a:srgbClr val="7030A0"/>
                </a:solidFill>
                <a:effectLst/>
                <a:uLnTx/>
                <a:uFillTx/>
                <a:latin typeface="Arial"/>
                <a:cs typeface="Arial"/>
              </a:rPr>
              <a:t>14</a:t>
            </a:r>
            <a:r>
              <a:rPr kumimoji="0" lang="en-GB" b="1" i="0" u="none" strike="noStrike" kern="0" cap="none" spc="75" normalizeH="0" baseline="0" noProof="0" dirty="0">
                <a:ln>
                  <a:noFill/>
                </a:ln>
                <a:solidFill>
                  <a:srgbClr val="7030A0"/>
                </a:solidFill>
                <a:effectLst/>
                <a:uLnTx/>
                <a:uFillTx/>
                <a:latin typeface="Arial"/>
                <a:cs typeface="Arial"/>
              </a:rPr>
              <a:t> </a:t>
            </a:r>
            <a:r>
              <a:rPr kumimoji="0" lang="en-GB" b="1" i="0" u="none" strike="noStrike" kern="0" cap="none" spc="-10" normalizeH="0" baseline="0" noProof="0" dirty="0">
                <a:ln>
                  <a:noFill/>
                </a:ln>
                <a:solidFill>
                  <a:srgbClr val="7030A0"/>
                </a:solidFill>
                <a:effectLst/>
                <a:uLnTx/>
                <a:uFillTx/>
                <a:latin typeface="Arial"/>
                <a:cs typeface="Arial"/>
              </a:rPr>
              <a:t>days.</a:t>
            </a:r>
          </a:p>
          <a:p>
            <a:pPr marL="184150" marR="5080" lvl="0" indent="-171450" defTabSz="914400" eaLnBrk="1" fontAlgn="auto" latinLnBrk="0" hangingPunct="1">
              <a:lnSpc>
                <a:spcPct val="110700"/>
              </a:lnSpc>
              <a:spcBef>
                <a:spcPts val="60"/>
              </a:spcBef>
              <a:spcAft>
                <a:spcPts val="0"/>
              </a:spcAft>
              <a:buClrTx/>
              <a:buSzTx/>
              <a:buFont typeface="Arial" panose="020B0604020202020204" pitchFamily="34" charset="0"/>
              <a:buChar char="•"/>
              <a:tabLst/>
              <a:defRPr/>
            </a:pPr>
            <a:endParaRPr lang="en-GB" b="1" spc="-10" dirty="0">
              <a:solidFill>
                <a:schemeClr val="tx1"/>
              </a:solidFill>
              <a:latin typeface="Arial"/>
              <a:cs typeface="Arial"/>
            </a:endParaRPr>
          </a:p>
          <a:p>
            <a:pPr marL="184150" marR="5080" lvl="0" indent="-171450" defTabSz="914400" eaLnBrk="1" fontAlgn="auto" latinLnBrk="0" hangingPunct="1">
              <a:lnSpc>
                <a:spcPct val="110700"/>
              </a:lnSpc>
              <a:spcBef>
                <a:spcPts val="60"/>
              </a:spcBef>
              <a:spcAft>
                <a:spcPts val="0"/>
              </a:spcAft>
              <a:buClrTx/>
              <a:buSzTx/>
              <a:buFont typeface="Arial" panose="020B0604020202020204" pitchFamily="34" charset="0"/>
              <a:buChar char="•"/>
              <a:tabLst/>
              <a:defRPr/>
            </a:pPr>
            <a:r>
              <a:rPr kumimoji="0" lang="en-GB" b="1" i="0" u="none" strike="noStrike" kern="0" cap="none" spc="0" normalizeH="0" baseline="0" noProof="0" dirty="0">
                <a:ln>
                  <a:noFill/>
                </a:ln>
                <a:solidFill>
                  <a:schemeClr val="tx1"/>
                </a:solidFill>
                <a:effectLst/>
                <a:uLnTx/>
                <a:uFillTx/>
                <a:latin typeface="Arial"/>
                <a:cs typeface="Arial"/>
              </a:rPr>
              <a:t>Introducing</a:t>
            </a:r>
            <a:r>
              <a:rPr kumimoji="0" lang="en-GB" b="1" i="0" u="none" strike="noStrike" kern="0" cap="none" spc="120" normalizeH="0" baseline="0" noProof="0" dirty="0">
                <a:ln>
                  <a:noFill/>
                </a:ln>
                <a:solidFill>
                  <a:schemeClr val="tx1"/>
                </a:solidFill>
                <a:effectLst/>
                <a:uLnTx/>
                <a:uFillTx/>
                <a:latin typeface="Arial"/>
                <a:cs typeface="Arial"/>
              </a:rPr>
              <a:t> </a:t>
            </a:r>
            <a:r>
              <a:rPr kumimoji="0" lang="en-GB" b="1" i="0" u="none" strike="noStrike" kern="0" cap="none" spc="0" normalizeH="0" baseline="0" noProof="0" dirty="0">
                <a:ln>
                  <a:noFill/>
                </a:ln>
                <a:solidFill>
                  <a:srgbClr val="7030A0"/>
                </a:solidFill>
                <a:effectLst/>
                <a:uLnTx/>
                <a:uFillTx/>
                <a:latin typeface="Arial"/>
                <a:cs typeface="Arial"/>
              </a:rPr>
              <a:t>a</a:t>
            </a:r>
            <a:r>
              <a:rPr kumimoji="0" lang="en-GB" b="1" i="0" u="none" strike="noStrike" kern="0" cap="none" spc="130" normalizeH="0" baseline="0" noProof="0" dirty="0">
                <a:ln>
                  <a:noFill/>
                </a:ln>
                <a:solidFill>
                  <a:srgbClr val="7030A0"/>
                </a:solidFill>
                <a:effectLst/>
                <a:uLnTx/>
                <a:uFillTx/>
                <a:latin typeface="Arial"/>
                <a:cs typeface="Arial"/>
              </a:rPr>
              <a:t> </a:t>
            </a:r>
            <a:r>
              <a:rPr kumimoji="0" lang="en-GB" b="1" i="0" u="none" strike="noStrike" kern="0" cap="none" spc="-25" normalizeH="0" baseline="0" noProof="0" dirty="0">
                <a:ln>
                  <a:noFill/>
                </a:ln>
                <a:solidFill>
                  <a:srgbClr val="7030A0"/>
                </a:solidFill>
                <a:effectLst/>
                <a:uLnTx/>
                <a:uFillTx/>
                <a:latin typeface="Arial"/>
                <a:cs typeface="Arial"/>
              </a:rPr>
              <a:t>GP </a:t>
            </a:r>
            <a:r>
              <a:rPr kumimoji="0" lang="en-GB" b="1" i="0" u="none" strike="noStrike" kern="0" cap="none" spc="0" normalizeH="0" baseline="0" noProof="0" dirty="0">
                <a:ln>
                  <a:noFill/>
                </a:ln>
                <a:solidFill>
                  <a:srgbClr val="7030A0"/>
                </a:solidFill>
                <a:effectLst/>
                <a:uLnTx/>
                <a:uFillTx/>
                <a:latin typeface="Arial"/>
                <a:cs typeface="Arial"/>
              </a:rPr>
              <a:t>Advice</a:t>
            </a:r>
            <a:r>
              <a:rPr kumimoji="0" lang="en-GB" b="1" i="0" u="none" strike="noStrike" kern="0" cap="none" spc="120" normalizeH="0" baseline="0" noProof="0" dirty="0">
                <a:ln>
                  <a:noFill/>
                </a:ln>
                <a:solidFill>
                  <a:srgbClr val="7030A0"/>
                </a:solidFill>
                <a:effectLst/>
                <a:uLnTx/>
                <a:uFillTx/>
                <a:latin typeface="Arial"/>
                <a:cs typeface="Arial"/>
              </a:rPr>
              <a:t> </a:t>
            </a:r>
            <a:r>
              <a:rPr kumimoji="0" lang="en-GB" b="1" i="0" u="none" strike="noStrike" kern="0" cap="none" spc="0" normalizeH="0" baseline="0" noProof="0" dirty="0">
                <a:ln>
                  <a:noFill/>
                </a:ln>
                <a:solidFill>
                  <a:srgbClr val="7030A0"/>
                </a:solidFill>
                <a:effectLst/>
                <a:uLnTx/>
                <a:uFillTx/>
                <a:latin typeface="Arial"/>
                <a:cs typeface="Arial"/>
              </a:rPr>
              <a:t>Line</a:t>
            </a:r>
            <a:r>
              <a:rPr kumimoji="0" lang="en-GB" b="1" i="0" u="none" strike="noStrike" kern="0" cap="none" spc="120" normalizeH="0" baseline="0" noProof="0" dirty="0">
                <a:ln>
                  <a:noFill/>
                </a:ln>
                <a:solidFill>
                  <a:srgbClr val="7030A0"/>
                </a:solidFill>
                <a:effectLst/>
                <a:uLnTx/>
                <a:uFillTx/>
                <a:latin typeface="Arial"/>
                <a:cs typeface="Arial"/>
              </a:rPr>
              <a:t> </a:t>
            </a:r>
            <a:r>
              <a:rPr kumimoji="0" lang="en-GB" b="1" i="0" u="none" strike="noStrike" kern="0" cap="none" spc="-25" normalizeH="0" baseline="0" noProof="0" dirty="0">
                <a:ln>
                  <a:noFill/>
                </a:ln>
                <a:solidFill>
                  <a:schemeClr val="tx1"/>
                </a:solidFill>
                <a:effectLst/>
                <a:uLnTx/>
                <a:uFillTx/>
                <a:latin typeface="Arial"/>
                <a:cs typeface="Arial"/>
              </a:rPr>
              <a:t>and </a:t>
            </a:r>
            <a:r>
              <a:rPr kumimoji="0" lang="en-GB" b="1" i="0" u="none" strike="noStrike" kern="0" cap="none" spc="0" normalizeH="0" baseline="0" noProof="0" dirty="0">
                <a:ln>
                  <a:noFill/>
                </a:ln>
                <a:solidFill>
                  <a:schemeClr val="tx1"/>
                </a:solidFill>
                <a:effectLst/>
                <a:uLnTx/>
                <a:uFillTx/>
                <a:latin typeface="Arial"/>
                <a:cs typeface="Arial"/>
              </a:rPr>
              <a:t>text</a:t>
            </a:r>
            <a:r>
              <a:rPr kumimoji="0" lang="en-GB" b="1" i="0" u="none" strike="noStrike" kern="0" cap="none" spc="95" normalizeH="0" baseline="0" noProof="0" dirty="0">
                <a:ln>
                  <a:noFill/>
                </a:ln>
                <a:solidFill>
                  <a:schemeClr val="tx1"/>
                </a:solidFill>
                <a:effectLst/>
                <a:uLnTx/>
                <a:uFillTx/>
                <a:latin typeface="Arial"/>
                <a:cs typeface="Arial"/>
              </a:rPr>
              <a:t> </a:t>
            </a:r>
            <a:r>
              <a:rPr kumimoji="0" lang="en-GB" b="1" i="0" u="none" strike="noStrike" kern="0" cap="none" spc="-10" normalizeH="0" baseline="0" noProof="0" dirty="0">
                <a:ln>
                  <a:noFill/>
                </a:ln>
                <a:solidFill>
                  <a:schemeClr val="tx1"/>
                </a:solidFill>
                <a:effectLst/>
                <a:uLnTx/>
                <a:uFillTx/>
                <a:latin typeface="Arial"/>
                <a:cs typeface="Arial"/>
              </a:rPr>
              <a:t>messaging </a:t>
            </a:r>
            <a:r>
              <a:rPr kumimoji="0" lang="en-GB" b="1" i="0" u="none" strike="noStrike" kern="0" cap="none" spc="0" normalizeH="0" baseline="0" noProof="0" dirty="0">
                <a:ln>
                  <a:noFill/>
                </a:ln>
                <a:solidFill>
                  <a:schemeClr val="tx1"/>
                </a:solidFill>
                <a:effectLst/>
                <a:uLnTx/>
                <a:uFillTx/>
                <a:latin typeface="Arial"/>
                <a:cs typeface="Arial"/>
              </a:rPr>
              <a:t>updates</a:t>
            </a:r>
            <a:r>
              <a:rPr kumimoji="0" lang="en-GB" b="1" i="0" u="none" strike="noStrike" kern="0" cap="none" spc="175" normalizeH="0" baseline="0" noProof="0" dirty="0">
                <a:ln>
                  <a:noFill/>
                </a:ln>
                <a:solidFill>
                  <a:schemeClr val="tx1"/>
                </a:solidFill>
                <a:effectLst/>
                <a:uLnTx/>
                <a:uFillTx/>
                <a:latin typeface="Arial"/>
                <a:cs typeface="Arial"/>
              </a:rPr>
              <a:t> </a:t>
            </a:r>
            <a:r>
              <a:rPr kumimoji="0" lang="en-GB" b="1" i="0" u="none" strike="noStrike" kern="0" cap="none" spc="-25" normalizeH="0" baseline="0" noProof="0" dirty="0">
                <a:ln>
                  <a:noFill/>
                </a:ln>
                <a:solidFill>
                  <a:schemeClr val="tx1"/>
                </a:solidFill>
                <a:effectLst/>
                <a:uLnTx/>
                <a:uFillTx/>
                <a:latin typeface="Arial"/>
                <a:cs typeface="Arial"/>
              </a:rPr>
              <a:t>for </a:t>
            </a:r>
            <a:r>
              <a:rPr kumimoji="0" lang="en-GB" b="1" i="0" u="none" strike="noStrike" kern="0" cap="none" spc="0" normalizeH="0" baseline="0" noProof="0" dirty="0">
                <a:ln>
                  <a:noFill/>
                </a:ln>
                <a:solidFill>
                  <a:schemeClr val="tx1"/>
                </a:solidFill>
                <a:effectLst/>
                <a:uLnTx/>
                <a:uFillTx/>
                <a:latin typeface="Arial"/>
                <a:cs typeface="Arial"/>
              </a:rPr>
              <a:t>service</a:t>
            </a:r>
            <a:r>
              <a:rPr kumimoji="0" lang="en-GB" b="1" i="0" u="none" strike="noStrike" kern="0" cap="none" spc="175" normalizeH="0" baseline="0" noProof="0" dirty="0">
                <a:ln>
                  <a:noFill/>
                </a:ln>
                <a:solidFill>
                  <a:schemeClr val="tx1"/>
                </a:solidFill>
                <a:effectLst/>
                <a:uLnTx/>
                <a:uFillTx/>
                <a:latin typeface="Arial"/>
                <a:cs typeface="Arial"/>
              </a:rPr>
              <a:t> </a:t>
            </a:r>
            <a:r>
              <a:rPr kumimoji="0" lang="en-GB" b="1" i="0" u="none" strike="noStrike" kern="0" cap="none" spc="-10" normalizeH="0" baseline="0" noProof="0" dirty="0">
                <a:ln>
                  <a:noFill/>
                </a:ln>
                <a:solidFill>
                  <a:schemeClr val="tx1"/>
                </a:solidFill>
                <a:effectLst/>
                <a:uLnTx/>
                <a:uFillTx/>
                <a:latin typeface="Arial"/>
                <a:cs typeface="Arial"/>
              </a:rPr>
              <a:t>users</a:t>
            </a:r>
            <a:endParaRPr kumimoji="0" lang="en-GB" b="0" i="0" u="none" strike="noStrike" kern="0" cap="none" spc="0" normalizeH="0" baseline="0" noProof="0" dirty="0">
              <a:ln>
                <a:noFill/>
              </a:ln>
              <a:solidFill>
                <a:schemeClr val="tx1"/>
              </a:solidFill>
              <a:effectLst/>
              <a:uLnTx/>
              <a:uFillTx/>
              <a:latin typeface="Arial"/>
              <a:cs typeface="Arial"/>
            </a:endParaRPr>
          </a:p>
          <a:p>
            <a:pPr marL="12700" marR="5080" lvl="0" indent="0" defTabSz="914400" eaLnBrk="1" fontAlgn="auto" latinLnBrk="0" hangingPunct="1">
              <a:lnSpc>
                <a:spcPct val="109000"/>
              </a:lnSpc>
              <a:spcBef>
                <a:spcPts val="75"/>
              </a:spcBef>
              <a:spcAft>
                <a:spcPts val="0"/>
              </a:spcAft>
              <a:buClrTx/>
              <a:buSzTx/>
              <a:buFontTx/>
              <a:buNone/>
              <a:tabLst/>
              <a:defRPr/>
            </a:pPr>
            <a:endParaRPr kumimoji="0" lang="en-GB" sz="1200" b="0" i="0" u="none" strike="noStrike" kern="0" cap="none" spc="0" normalizeH="0" baseline="0" noProof="0" dirty="0">
              <a:ln>
                <a:noFill/>
              </a:ln>
              <a:solidFill>
                <a:srgbClr val="0070C0"/>
              </a:solidFill>
              <a:effectLst/>
              <a:uLnTx/>
              <a:uFillTx/>
              <a:latin typeface="Arial"/>
              <a:cs typeface="Arial"/>
            </a:endParaRPr>
          </a:p>
          <a:p>
            <a:pPr marL="171450" indent="-171450">
              <a:buFont typeface="Arial" panose="020B0604020202020204" pitchFamily="34" charset="0"/>
              <a:buChar char="•"/>
            </a:pPr>
            <a:endParaRPr kumimoji="0" lang="en-GB" sz="1200" b="1" i="0" u="none" strike="noStrike" kern="0" cap="none" spc="-10" normalizeH="0" baseline="0" noProof="0" dirty="0">
              <a:ln>
                <a:noFill/>
              </a:ln>
              <a:solidFill>
                <a:srgbClr val="0070C0"/>
              </a:solidFill>
              <a:effectLst/>
              <a:uLnTx/>
              <a:uFillTx/>
              <a:latin typeface="Arial"/>
              <a:cs typeface="Arial"/>
            </a:endParaRPr>
          </a:p>
          <a:p>
            <a:endParaRPr lang="en-GB" sz="1200" dirty="0"/>
          </a:p>
        </p:txBody>
      </p:sp>
      <p:pic>
        <p:nvPicPr>
          <p:cNvPr id="7" name="Picture 6">
            <a:extLst>
              <a:ext uri="{FF2B5EF4-FFF2-40B4-BE49-F238E27FC236}">
                <a16:creationId xmlns:a16="http://schemas.microsoft.com/office/drawing/2014/main" id="{9080D184-76EC-E7E1-6420-203A9D6C3455}"/>
              </a:ext>
            </a:extLst>
          </p:cNvPr>
          <p:cNvPicPr>
            <a:picLocks noChangeAspect="1"/>
          </p:cNvPicPr>
          <p:nvPr/>
        </p:nvPicPr>
        <p:blipFill>
          <a:blip r:embed="rId4"/>
          <a:stretch>
            <a:fillRect/>
          </a:stretch>
        </p:blipFill>
        <p:spPr>
          <a:xfrm>
            <a:off x="-938984" y="-141786"/>
            <a:ext cx="931860" cy="702790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EF5344D-659F-CDFD-0D0D-E9FFACB1B8BC}"/>
              </a:ext>
            </a:extLst>
          </p:cNvPr>
          <p:cNvSpPr txBox="1"/>
          <p:nvPr/>
        </p:nvSpPr>
        <p:spPr>
          <a:xfrm>
            <a:off x="490107" y="533662"/>
            <a:ext cx="7337761" cy="1754325"/>
          </a:xfrm>
          <a:prstGeom prst="rect">
            <a:avLst/>
          </a:prstGeom>
          <a:noFill/>
        </p:spPr>
        <p:txBody>
          <a:bodyPr wrap="square">
            <a:spAutoFit/>
          </a:bodyPr>
          <a:lstStyle/>
          <a:p>
            <a:pPr algn="l"/>
            <a:r>
              <a:rPr lang="en-GB" sz="1800" b="1" i="0" u="none" strike="noStrike" baseline="0" dirty="0">
                <a:latin typeface="Arial-BoldMT"/>
              </a:rPr>
              <a:t>NSFT provides specialist mental health and learning disability care for people across Norfolk and Suffolk. </a:t>
            </a:r>
          </a:p>
          <a:p>
            <a:pPr algn="l"/>
            <a:endParaRPr lang="en-GB" b="1" dirty="0">
              <a:latin typeface="Arial-BoldMT"/>
            </a:endParaRPr>
          </a:p>
          <a:p>
            <a:pPr algn="l"/>
            <a:r>
              <a:rPr lang="en-GB" sz="1800" b="0" i="0" u="none" strike="noStrike" baseline="0" dirty="0">
                <a:latin typeface="ArialMT"/>
              </a:rPr>
              <a:t>We work with NHS and social care partners, service users, carers, the voluntary sector and the police to provide integrated health and social care mental health services in community and inpatient settings.</a:t>
            </a:r>
            <a:endParaRPr lang="en-GB" dirty="0"/>
          </a:p>
        </p:txBody>
      </p:sp>
      <p:sp>
        <p:nvSpPr>
          <p:cNvPr id="15" name="Oval 14">
            <a:extLst>
              <a:ext uri="{FF2B5EF4-FFF2-40B4-BE49-F238E27FC236}">
                <a16:creationId xmlns:a16="http://schemas.microsoft.com/office/drawing/2014/main" id="{294768A1-5B61-5E70-1C86-37AB0FAC70D4}"/>
              </a:ext>
            </a:extLst>
          </p:cNvPr>
          <p:cNvSpPr/>
          <p:nvPr/>
        </p:nvSpPr>
        <p:spPr>
          <a:xfrm>
            <a:off x="512837" y="3936449"/>
            <a:ext cx="1168337" cy="1138042"/>
          </a:xfrm>
          <a:prstGeom prst="ellipse">
            <a:avLst/>
          </a:prstGeom>
          <a:solidFill>
            <a:srgbClr val="0D75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3C50FC8D-454E-F445-8A76-922741D1B4A5}"/>
              </a:ext>
            </a:extLst>
          </p:cNvPr>
          <p:cNvSpPr/>
          <p:nvPr/>
        </p:nvSpPr>
        <p:spPr>
          <a:xfrm>
            <a:off x="521000" y="2485553"/>
            <a:ext cx="1168337" cy="113804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A309DA1A-8D5D-B05F-400A-306651047EA8}"/>
              </a:ext>
            </a:extLst>
          </p:cNvPr>
          <p:cNvSpPr txBox="1"/>
          <p:nvPr/>
        </p:nvSpPr>
        <p:spPr>
          <a:xfrm>
            <a:off x="1886570" y="2567872"/>
            <a:ext cx="2587970" cy="1015663"/>
          </a:xfrm>
          <a:prstGeom prst="rect">
            <a:avLst/>
          </a:prstGeom>
          <a:noFill/>
        </p:spPr>
        <p:txBody>
          <a:bodyPr wrap="square">
            <a:spAutoFit/>
          </a:bodyPr>
          <a:lstStyle/>
          <a:p>
            <a:r>
              <a:rPr lang="en-GB" sz="2000" b="1" dirty="0">
                <a:latin typeface="Arial-BoldMT"/>
              </a:rPr>
              <a:t>Population </a:t>
            </a:r>
          </a:p>
          <a:p>
            <a:r>
              <a:rPr lang="en-GB" sz="2000" b="1" dirty="0">
                <a:latin typeface="Arial-BoldMT"/>
              </a:rPr>
              <a:t>served across Norfolk and Suffolk</a:t>
            </a:r>
            <a:endParaRPr lang="en-GB" sz="2000" dirty="0"/>
          </a:p>
        </p:txBody>
      </p:sp>
      <p:sp>
        <p:nvSpPr>
          <p:cNvPr id="18" name="TextBox 17">
            <a:extLst>
              <a:ext uri="{FF2B5EF4-FFF2-40B4-BE49-F238E27FC236}">
                <a16:creationId xmlns:a16="http://schemas.microsoft.com/office/drawing/2014/main" id="{0AFF09CA-B47D-5966-F259-8A2C34AE8BEC}"/>
              </a:ext>
            </a:extLst>
          </p:cNvPr>
          <p:cNvSpPr txBox="1"/>
          <p:nvPr/>
        </p:nvSpPr>
        <p:spPr>
          <a:xfrm>
            <a:off x="496847" y="2772696"/>
            <a:ext cx="1161598" cy="523220"/>
          </a:xfrm>
          <a:prstGeom prst="rect">
            <a:avLst/>
          </a:prstGeom>
          <a:noFill/>
        </p:spPr>
        <p:txBody>
          <a:bodyPr wrap="square">
            <a:spAutoFit/>
          </a:bodyPr>
          <a:lstStyle/>
          <a:p>
            <a:pPr algn="ctr"/>
            <a:r>
              <a:rPr lang="en-GB" sz="2800" b="1" i="0" u="none" strike="noStrike" baseline="0" dirty="0">
                <a:solidFill>
                  <a:schemeClr val="bg1"/>
                </a:solidFill>
                <a:latin typeface="Arial-BoldMT"/>
              </a:rPr>
              <a:t>1.6m</a:t>
            </a:r>
            <a:endParaRPr lang="en-GB" sz="2800" dirty="0">
              <a:solidFill>
                <a:schemeClr val="bg1"/>
              </a:solidFill>
            </a:endParaRPr>
          </a:p>
        </p:txBody>
      </p:sp>
      <p:sp>
        <p:nvSpPr>
          <p:cNvPr id="19" name="TextBox 18">
            <a:extLst>
              <a:ext uri="{FF2B5EF4-FFF2-40B4-BE49-F238E27FC236}">
                <a16:creationId xmlns:a16="http://schemas.microsoft.com/office/drawing/2014/main" id="{EAD92E69-04D5-55D8-B997-5B4C6E36ED18}"/>
              </a:ext>
            </a:extLst>
          </p:cNvPr>
          <p:cNvSpPr txBox="1"/>
          <p:nvPr/>
        </p:nvSpPr>
        <p:spPr>
          <a:xfrm>
            <a:off x="1886570" y="4084844"/>
            <a:ext cx="3031082" cy="1015663"/>
          </a:xfrm>
          <a:prstGeom prst="rect">
            <a:avLst/>
          </a:prstGeom>
          <a:noFill/>
        </p:spPr>
        <p:txBody>
          <a:bodyPr wrap="square">
            <a:spAutoFit/>
          </a:bodyPr>
          <a:lstStyle/>
          <a:p>
            <a:r>
              <a:rPr lang="en-GB" sz="2000" b="1" dirty="0">
                <a:latin typeface="Arial-BoldMT"/>
              </a:rPr>
              <a:t>Owned and leased community and inpatient sites</a:t>
            </a:r>
            <a:endParaRPr lang="en-GB" sz="2000" dirty="0"/>
          </a:p>
        </p:txBody>
      </p:sp>
      <p:sp>
        <p:nvSpPr>
          <p:cNvPr id="20" name="TextBox 19">
            <a:extLst>
              <a:ext uri="{FF2B5EF4-FFF2-40B4-BE49-F238E27FC236}">
                <a16:creationId xmlns:a16="http://schemas.microsoft.com/office/drawing/2014/main" id="{A1D95CF7-4082-5C36-CC37-F2D3F37FE98B}"/>
              </a:ext>
            </a:extLst>
          </p:cNvPr>
          <p:cNvSpPr txBox="1"/>
          <p:nvPr/>
        </p:nvSpPr>
        <p:spPr>
          <a:xfrm>
            <a:off x="490107" y="4232184"/>
            <a:ext cx="1168338" cy="523220"/>
          </a:xfrm>
          <a:prstGeom prst="rect">
            <a:avLst/>
          </a:prstGeom>
          <a:noFill/>
        </p:spPr>
        <p:txBody>
          <a:bodyPr wrap="square">
            <a:spAutoFit/>
          </a:bodyPr>
          <a:lstStyle/>
          <a:p>
            <a:pPr algn="ctr"/>
            <a:r>
              <a:rPr lang="en-GB" sz="2800" b="1" i="0" u="none" strike="noStrike" baseline="0" dirty="0">
                <a:solidFill>
                  <a:schemeClr val="bg1"/>
                </a:solidFill>
                <a:latin typeface="Arial-BoldMT"/>
              </a:rPr>
              <a:t>34</a:t>
            </a:r>
            <a:endParaRPr lang="en-GB" sz="2800" dirty="0">
              <a:solidFill>
                <a:schemeClr val="bg1"/>
              </a:solidFill>
            </a:endParaRPr>
          </a:p>
        </p:txBody>
      </p:sp>
      <p:sp>
        <p:nvSpPr>
          <p:cNvPr id="23" name="TextBox 22">
            <a:extLst>
              <a:ext uri="{FF2B5EF4-FFF2-40B4-BE49-F238E27FC236}">
                <a16:creationId xmlns:a16="http://schemas.microsoft.com/office/drawing/2014/main" id="{AF0E6C91-9166-B21D-F77C-F4F2EB09A269}"/>
              </a:ext>
            </a:extLst>
          </p:cNvPr>
          <p:cNvSpPr txBox="1"/>
          <p:nvPr/>
        </p:nvSpPr>
        <p:spPr>
          <a:xfrm>
            <a:off x="4806420" y="2485502"/>
            <a:ext cx="1168337" cy="523220"/>
          </a:xfrm>
          <a:prstGeom prst="rect">
            <a:avLst/>
          </a:prstGeom>
          <a:noFill/>
        </p:spPr>
        <p:txBody>
          <a:bodyPr wrap="square">
            <a:spAutoFit/>
          </a:bodyPr>
          <a:lstStyle/>
          <a:p>
            <a:pPr algn="ctr"/>
            <a:r>
              <a:rPr lang="en-GB" sz="2800" b="1" i="0" u="none" strike="noStrike" baseline="0" dirty="0">
                <a:solidFill>
                  <a:schemeClr val="bg1"/>
                </a:solidFill>
                <a:latin typeface="Arial-BoldMT"/>
              </a:rPr>
              <a:t>44</a:t>
            </a:r>
          </a:p>
        </p:txBody>
      </p:sp>
      <p:sp>
        <p:nvSpPr>
          <p:cNvPr id="24" name="TextBox 23">
            <a:extLst>
              <a:ext uri="{FF2B5EF4-FFF2-40B4-BE49-F238E27FC236}">
                <a16:creationId xmlns:a16="http://schemas.microsoft.com/office/drawing/2014/main" id="{F310BD32-3496-8765-0A2B-781015A588BA}"/>
              </a:ext>
            </a:extLst>
          </p:cNvPr>
          <p:cNvSpPr txBox="1"/>
          <p:nvPr/>
        </p:nvSpPr>
        <p:spPr>
          <a:xfrm>
            <a:off x="6306637" y="2567872"/>
            <a:ext cx="2185768" cy="1015663"/>
          </a:xfrm>
          <a:prstGeom prst="rect">
            <a:avLst/>
          </a:prstGeom>
          <a:noFill/>
        </p:spPr>
        <p:txBody>
          <a:bodyPr wrap="square">
            <a:spAutoFit/>
          </a:bodyPr>
          <a:lstStyle/>
          <a:p>
            <a:r>
              <a:rPr lang="en-GB" sz="2000" b="1" dirty="0">
                <a:latin typeface="Arial-BoldMT"/>
              </a:rPr>
              <a:t>Beds across Norfolk and Suffolk</a:t>
            </a:r>
            <a:r>
              <a:rPr lang="en-GB" sz="2000" b="1" dirty="0">
                <a:solidFill>
                  <a:srgbClr val="FF0000"/>
                </a:solidFill>
                <a:latin typeface="Arial-BoldMT"/>
              </a:rPr>
              <a:t> </a:t>
            </a:r>
          </a:p>
        </p:txBody>
      </p:sp>
      <p:sp>
        <p:nvSpPr>
          <p:cNvPr id="25" name="Oval 24">
            <a:extLst>
              <a:ext uri="{FF2B5EF4-FFF2-40B4-BE49-F238E27FC236}">
                <a16:creationId xmlns:a16="http://schemas.microsoft.com/office/drawing/2014/main" id="{05A2F497-FD74-B782-0DBE-B37BEF1FF677}"/>
              </a:ext>
            </a:extLst>
          </p:cNvPr>
          <p:cNvSpPr/>
          <p:nvPr/>
        </p:nvSpPr>
        <p:spPr>
          <a:xfrm>
            <a:off x="4905101" y="2527453"/>
            <a:ext cx="1168337" cy="1138042"/>
          </a:xfrm>
          <a:prstGeom prst="ellipse">
            <a:avLst/>
          </a:prstGeom>
          <a:solidFill>
            <a:srgbClr val="0068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ABB7C9BB-7513-BD0F-F04F-4514C3245BFB}"/>
              </a:ext>
            </a:extLst>
          </p:cNvPr>
          <p:cNvSpPr txBox="1"/>
          <p:nvPr/>
        </p:nvSpPr>
        <p:spPr>
          <a:xfrm>
            <a:off x="4917652" y="2810073"/>
            <a:ext cx="1120033" cy="523220"/>
          </a:xfrm>
          <a:prstGeom prst="rect">
            <a:avLst/>
          </a:prstGeom>
          <a:noFill/>
        </p:spPr>
        <p:txBody>
          <a:bodyPr wrap="square">
            <a:spAutoFit/>
          </a:bodyPr>
          <a:lstStyle/>
          <a:p>
            <a:pPr algn="ctr"/>
            <a:r>
              <a:rPr lang="en-GB" sz="2800" b="1" i="0" u="none" strike="noStrike" baseline="0" dirty="0">
                <a:solidFill>
                  <a:schemeClr val="bg1"/>
                </a:solidFill>
                <a:latin typeface="Arial-BoldMT"/>
              </a:rPr>
              <a:t>430</a:t>
            </a:r>
          </a:p>
        </p:txBody>
      </p:sp>
      <p:pic>
        <p:nvPicPr>
          <p:cNvPr id="4" name="Picture 3">
            <a:extLst>
              <a:ext uri="{FF2B5EF4-FFF2-40B4-BE49-F238E27FC236}">
                <a16:creationId xmlns:a16="http://schemas.microsoft.com/office/drawing/2014/main" id="{8B3B0CCB-DF8B-A710-9480-679B9E77CCF8}"/>
              </a:ext>
            </a:extLst>
          </p:cNvPr>
          <p:cNvPicPr>
            <a:picLocks noChangeAspect="1"/>
          </p:cNvPicPr>
          <p:nvPr/>
        </p:nvPicPr>
        <p:blipFill>
          <a:blip r:embed="rId4"/>
          <a:stretch>
            <a:fillRect/>
          </a:stretch>
        </p:blipFill>
        <p:spPr>
          <a:xfrm>
            <a:off x="8974860" y="1449687"/>
            <a:ext cx="2648748" cy="3705924"/>
          </a:xfrm>
          <a:prstGeom prst="rect">
            <a:avLst/>
          </a:prstGeom>
        </p:spPr>
      </p:pic>
      <p:pic>
        <p:nvPicPr>
          <p:cNvPr id="2" name="Picture 1">
            <a:extLst>
              <a:ext uri="{FF2B5EF4-FFF2-40B4-BE49-F238E27FC236}">
                <a16:creationId xmlns:a16="http://schemas.microsoft.com/office/drawing/2014/main" id="{7CE587EE-6A9C-0FB2-8EE3-AE9EA1BE6C6D}"/>
              </a:ext>
            </a:extLst>
          </p:cNvPr>
          <p:cNvPicPr>
            <a:picLocks noChangeAspect="1"/>
          </p:cNvPicPr>
          <p:nvPr/>
        </p:nvPicPr>
        <p:blipFill>
          <a:blip r:embed="rId5"/>
          <a:stretch>
            <a:fillRect/>
          </a:stretch>
        </p:blipFill>
        <p:spPr>
          <a:xfrm>
            <a:off x="8974860" y="1449411"/>
            <a:ext cx="2648748" cy="1853238"/>
          </a:xfrm>
          <a:prstGeom prst="rect">
            <a:avLst/>
          </a:prstGeom>
        </p:spPr>
      </p:pic>
      <p:sp>
        <p:nvSpPr>
          <p:cNvPr id="7" name="TextBox 6">
            <a:extLst>
              <a:ext uri="{FF2B5EF4-FFF2-40B4-BE49-F238E27FC236}">
                <a16:creationId xmlns:a16="http://schemas.microsoft.com/office/drawing/2014/main" id="{23A036C4-6133-67BA-74C7-E810583E25C9}"/>
              </a:ext>
            </a:extLst>
          </p:cNvPr>
          <p:cNvSpPr txBox="1"/>
          <p:nvPr/>
        </p:nvSpPr>
        <p:spPr>
          <a:xfrm>
            <a:off x="9018295" y="3555075"/>
            <a:ext cx="2347794" cy="1200329"/>
          </a:xfrm>
          <a:prstGeom prst="rect">
            <a:avLst/>
          </a:prstGeom>
          <a:noFill/>
        </p:spPr>
        <p:txBody>
          <a:bodyPr wrap="square">
            <a:spAutoFit/>
          </a:bodyPr>
          <a:lstStyle/>
          <a:p>
            <a:r>
              <a:rPr lang="en-GB" b="1" dirty="0">
                <a:solidFill>
                  <a:schemeClr val="bg1"/>
                </a:solidFill>
                <a:latin typeface="Arial" panose="020B0604020202020204" pitchFamily="34" charset="0"/>
                <a:cs typeface="Arial" panose="020B0604020202020204" pitchFamily="34" charset="0"/>
              </a:rPr>
              <a:t>New £55 million Rivers Centre at </a:t>
            </a:r>
            <a:r>
              <a:rPr lang="en-GB" b="1" dirty="0" err="1">
                <a:solidFill>
                  <a:schemeClr val="bg1"/>
                </a:solidFill>
                <a:latin typeface="Arial" panose="020B0604020202020204" pitchFamily="34" charset="0"/>
                <a:cs typeface="Arial" panose="020B0604020202020204" pitchFamily="34" charset="0"/>
              </a:rPr>
              <a:t>Hellesdon</a:t>
            </a:r>
            <a:r>
              <a:rPr lang="en-GB" b="1" dirty="0">
                <a:solidFill>
                  <a:schemeClr val="bg1"/>
                </a:solidFill>
                <a:latin typeface="Arial" panose="020B0604020202020204" pitchFamily="34" charset="0"/>
                <a:cs typeface="Arial" panose="020B0604020202020204" pitchFamily="34" charset="0"/>
              </a:rPr>
              <a:t> – opened </a:t>
            </a:r>
            <a:r>
              <a:rPr lang="en-GB" b="1">
                <a:solidFill>
                  <a:schemeClr val="bg1"/>
                </a:solidFill>
                <a:latin typeface="Arial" panose="020B0604020202020204" pitchFamily="34" charset="0"/>
                <a:cs typeface="Arial" panose="020B0604020202020204" pitchFamily="34" charset="0"/>
              </a:rPr>
              <a:t>January 2025 </a:t>
            </a:r>
            <a:endParaRPr lang="en-GB"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400F44C-9030-5917-225D-9B913FB4C083}"/>
              </a:ext>
            </a:extLst>
          </p:cNvPr>
          <p:cNvSpPr txBox="1"/>
          <p:nvPr/>
        </p:nvSpPr>
        <p:spPr>
          <a:xfrm>
            <a:off x="6276067" y="4160204"/>
            <a:ext cx="2216338" cy="707886"/>
          </a:xfrm>
          <a:prstGeom prst="rect">
            <a:avLst/>
          </a:prstGeom>
          <a:noFill/>
        </p:spPr>
        <p:txBody>
          <a:bodyPr wrap="square" rtlCol="0">
            <a:spAutoFit/>
          </a:bodyPr>
          <a:lstStyle/>
          <a:p>
            <a:r>
              <a:rPr lang="en-GB" sz="2000" b="1" dirty="0">
                <a:latin typeface="Arial-BoldMT"/>
              </a:rPr>
              <a:t>Planned income 2025-26</a:t>
            </a:r>
            <a:endParaRPr lang="en-GB" sz="2000" dirty="0"/>
          </a:p>
        </p:txBody>
      </p:sp>
      <p:sp>
        <p:nvSpPr>
          <p:cNvPr id="13" name="TextBox 12">
            <a:extLst>
              <a:ext uri="{FF2B5EF4-FFF2-40B4-BE49-F238E27FC236}">
                <a16:creationId xmlns:a16="http://schemas.microsoft.com/office/drawing/2014/main" id="{D4DB4D32-595F-8F12-CF01-B7A64E23C0C1}"/>
              </a:ext>
            </a:extLst>
          </p:cNvPr>
          <p:cNvSpPr txBox="1"/>
          <p:nvPr/>
        </p:nvSpPr>
        <p:spPr>
          <a:xfrm>
            <a:off x="4870712" y="3766806"/>
            <a:ext cx="1354728" cy="738664"/>
          </a:xfrm>
          <a:prstGeom prst="rect">
            <a:avLst/>
          </a:prstGeom>
          <a:noFill/>
        </p:spPr>
        <p:txBody>
          <a:bodyPr wrap="square" rtlCol="0">
            <a:spAutoFit/>
          </a:bodyPr>
          <a:lstStyle/>
          <a:p>
            <a:r>
              <a:rPr lang="en-GB" sz="2400" b="1" i="0" u="none" strike="noStrike" baseline="0" dirty="0">
                <a:solidFill>
                  <a:schemeClr val="bg1"/>
                </a:solidFill>
                <a:latin typeface="Arial-BoldMT"/>
              </a:rPr>
              <a:t>£390m</a:t>
            </a:r>
          </a:p>
          <a:p>
            <a:endParaRPr lang="en-GB" dirty="0"/>
          </a:p>
        </p:txBody>
      </p:sp>
      <p:pic>
        <p:nvPicPr>
          <p:cNvPr id="5" name="Picture 4">
            <a:extLst>
              <a:ext uri="{FF2B5EF4-FFF2-40B4-BE49-F238E27FC236}">
                <a16:creationId xmlns:a16="http://schemas.microsoft.com/office/drawing/2014/main" id="{09D15777-2F66-DCDF-57E2-226D6C3687F9}"/>
              </a:ext>
            </a:extLst>
          </p:cNvPr>
          <p:cNvPicPr>
            <a:picLocks noChangeAspect="1"/>
          </p:cNvPicPr>
          <p:nvPr/>
        </p:nvPicPr>
        <p:blipFill>
          <a:blip r:embed="rId6"/>
          <a:stretch>
            <a:fillRect/>
          </a:stretch>
        </p:blipFill>
        <p:spPr>
          <a:xfrm>
            <a:off x="4904002" y="3956224"/>
            <a:ext cx="1170533" cy="1140051"/>
          </a:xfrm>
          <a:prstGeom prst="rect">
            <a:avLst/>
          </a:prstGeom>
        </p:spPr>
      </p:pic>
      <p:sp>
        <p:nvSpPr>
          <p:cNvPr id="8" name="TextBox 7">
            <a:extLst>
              <a:ext uri="{FF2B5EF4-FFF2-40B4-BE49-F238E27FC236}">
                <a16:creationId xmlns:a16="http://schemas.microsoft.com/office/drawing/2014/main" id="{1BDC3D4F-4D72-E39E-F31F-F2B6CBB68637}"/>
              </a:ext>
            </a:extLst>
          </p:cNvPr>
          <p:cNvSpPr txBox="1"/>
          <p:nvPr/>
        </p:nvSpPr>
        <p:spPr>
          <a:xfrm>
            <a:off x="4846955" y="4232184"/>
            <a:ext cx="127051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BoldMT"/>
                <a:ea typeface="+mn-ea"/>
                <a:cs typeface="+mn-cs"/>
              </a:rPr>
              <a:t>£375m</a:t>
            </a:r>
          </a:p>
        </p:txBody>
      </p:sp>
    </p:spTree>
    <p:extLst>
      <p:ext uri="{BB962C8B-B14F-4D97-AF65-F5344CB8AC3E}">
        <p14:creationId xmlns:p14="http://schemas.microsoft.com/office/powerpoint/2010/main" val="2027971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981D911-C151-9CED-E971-ADF573BC81F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2AB7BC3-0DFB-8AD1-57FA-4BA9A296F8F7}"/>
              </a:ext>
            </a:extLst>
          </p:cNvPr>
          <p:cNvSpPr txBox="1"/>
          <p:nvPr/>
        </p:nvSpPr>
        <p:spPr>
          <a:xfrm>
            <a:off x="298203" y="790783"/>
            <a:ext cx="4959973" cy="3647152"/>
          </a:xfrm>
          <a:prstGeom prst="rect">
            <a:avLst/>
          </a:prstGeom>
          <a:noFill/>
        </p:spPr>
        <p:txBody>
          <a:bodyPr wrap="square" lIns="91440" tIns="45720" rIns="91440" bIns="45720" anchor="t">
            <a:spAutoFit/>
          </a:bodyPr>
          <a:lstStyle/>
          <a:p>
            <a:pPr marR="0" lvl="0" algn="l" defTabSz="914400" rtl="0" eaLnBrk="1" fontAlgn="auto" latinLnBrk="0" hangingPunct="1">
              <a:lnSpc>
                <a:spcPct val="100000"/>
              </a:lnSpc>
              <a:spcBef>
                <a:spcPts val="0"/>
              </a:spcBef>
              <a:spcAft>
                <a:spcPts val="0"/>
              </a:spcAft>
              <a:buClr>
                <a:srgbClr val="2D2E88"/>
              </a:buClr>
              <a:buSzTx/>
              <a:tabLst/>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2D2E88"/>
              </a:buClr>
              <a:buSzTx/>
              <a:buFont typeface="Arial"/>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Race equality </a:t>
            </a:r>
            <a:r>
              <a:rPr kumimoji="0" lang="en-GB" sz="2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deep diagnostic</a:t>
            </a:r>
            <a:r>
              <a:rPr kumimoji="0" lang="en-GB" sz="20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report</a:t>
            </a:r>
            <a:r>
              <a:rPr kumimoji="0" lang="en-GB" sz="2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completed by Excellence in Action. </a:t>
            </a:r>
          </a:p>
          <a:p>
            <a:pPr marL="285750" marR="0" lvl="0" indent="-285750" algn="l" defTabSz="914400" rtl="0" eaLnBrk="1" fontAlgn="auto" latinLnBrk="0" hangingPunct="1">
              <a:lnSpc>
                <a:spcPct val="100000"/>
              </a:lnSpc>
              <a:spcBef>
                <a:spcPts val="0"/>
              </a:spcBef>
              <a:spcAft>
                <a:spcPts val="0"/>
              </a:spcAft>
              <a:buClr>
                <a:srgbClr val="2D2E88"/>
              </a:buClr>
              <a:buSzTx/>
              <a:buFont typeface="Arial"/>
              <a:buChar char="•"/>
              <a:tabLst/>
              <a:defRPr/>
            </a:pPr>
            <a:endParaRPr lang="en-GB" sz="2000" kern="1200" dirty="0">
              <a:solidFill>
                <a:prstClr val="black"/>
              </a:solidFill>
              <a:latin typeface="Arial" panose="020B0604020202020204" pitchFamily="34" charset="0"/>
              <a:cs typeface="Arial" panose="020B0604020202020204" pitchFamily="34" charset="0"/>
            </a:endParaRPr>
          </a:p>
          <a:p>
            <a:pPr marL="285750" indent="-285750" algn="l" rtl="0">
              <a:buClr>
                <a:srgbClr val="2D2E88"/>
              </a:buClr>
              <a:buFont typeface="Arial"/>
              <a:buChar char="•"/>
              <a:defRPr/>
            </a:pPr>
            <a:r>
              <a:rPr kumimoji="0" lang="en-GB" sz="2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Race Equity Conference</a:t>
            </a:r>
            <a:r>
              <a:rPr kumimoji="0" lang="en-GB" sz="20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held on               20 May 2025 with over 200 colleagues in attendance</a:t>
            </a:r>
          </a:p>
          <a:p>
            <a:pPr marR="0" lvl="0" algn="l" defTabSz="914400" rtl="0" eaLnBrk="1" fontAlgn="auto" latinLnBrk="0" hangingPunct="1">
              <a:lnSpc>
                <a:spcPct val="100000"/>
              </a:lnSpc>
              <a:spcBef>
                <a:spcPts val="0"/>
              </a:spcBef>
              <a:spcAft>
                <a:spcPts val="0"/>
              </a:spcAft>
              <a:buClr>
                <a:srgbClr val="2D2E88"/>
              </a:buClr>
              <a:buSzTx/>
              <a:tabLst/>
              <a:defRPr/>
            </a:pPr>
            <a:endParaRPr lang="en-GB" sz="2000" dirty="0">
              <a:solidFill>
                <a:prstClr val="black"/>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2D2E88"/>
              </a:buClr>
              <a:buSzTx/>
              <a:buFont typeface="Arial"/>
              <a:buChar char="•"/>
              <a:tabLst/>
              <a:defRPr/>
            </a:pPr>
            <a:r>
              <a:rPr lang="en-GB" sz="2000" b="1" dirty="0">
                <a:solidFill>
                  <a:srgbClr val="2D2E88"/>
                </a:solidFill>
                <a:latin typeface="Arial" panose="020B0604020202020204" pitchFamily="34" charset="0"/>
                <a:cs typeface="Arial" panose="020B0604020202020204" pitchFamily="34" charset="0"/>
              </a:rPr>
              <a:t>Race Equity Strategic</a:t>
            </a:r>
            <a:r>
              <a:rPr kumimoji="0" lang="en-GB" sz="2000" b="1" i="0" u="none" strike="noStrike" kern="1200" cap="none" spc="0" normalizeH="0" baseline="0" noProof="0" dirty="0">
                <a:ln>
                  <a:noFill/>
                </a:ln>
                <a:solidFill>
                  <a:srgbClr val="2D2E88"/>
                </a:solidFill>
                <a:effectLst/>
                <a:uLnTx/>
                <a:uFillTx/>
                <a:latin typeface="Arial" panose="020B0604020202020204" pitchFamily="34" charset="0"/>
                <a:cs typeface="Arial" panose="020B0604020202020204" pitchFamily="34" charset="0"/>
              </a:rPr>
              <a:t> </a:t>
            </a:r>
            <a:r>
              <a:rPr lang="en-GB" sz="2000" b="1" dirty="0">
                <a:solidFill>
                  <a:srgbClr val="2D2E88"/>
                </a:solidFill>
                <a:latin typeface="Arial" panose="020B0604020202020204" pitchFamily="34" charset="0"/>
                <a:cs typeface="Arial" panose="020B0604020202020204" pitchFamily="34" charset="0"/>
              </a:rPr>
              <a:t>P</a:t>
            </a:r>
            <a:r>
              <a:rPr kumimoji="0" lang="en-GB" sz="2000" b="1" i="0" u="none" strike="noStrike" kern="1200" cap="none" spc="0" normalizeH="0" baseline="0" noProof="0" dirty="0" err="1">
                <a:ln>
                  <a:noFill/>
                </a:ln>
                <a:solidFill>
                  <a:srgbClr val="2D2E88"/>
                </a:solidFill>
                <a:effectLst/>
                <a:uLnTx/>
                <a:uFillTx/>
                <a:latin typeface="Arial" panose="020B0604020202020204" pitchFamily="34" charset="0"/>
                <a:cs typeface="Arial" panose="020B0604020202020204" pitchFamily="34" charset="0"/>
              </a:rPr>
              <a:t>lan</a:t>
            </a:r>
            <a:r>
              <a:rPr kumimoji="0" lang="en-GB" sz="2000" b="1" i="0" u="none" strike="noStrike" kern="1200" cap="none" spc="0" normalizeH="0" baseline="0" noProof="0" dirty="0">
                <a:ln>
                  <a:noFill/>
                </a:ln>
                <a:solidFill>
                  <a:srgbClr val="2D2E88"/>
                </a:solidFill>
                <a:effectLst/>
                <a:uLnTx/>
                <a:uFillTx/>
                <a:latin typeface="Arial" panose="020B0604020202020204" pitchFamily="34" charset="0"/>
                <a:cs typeface="Arial" panose="020B0604020202020204" pitchFamily="34" charset="0"/>
              </a:rPr>
              <a:t> -              </a:t>
            </a:r>
            <a:r>
              <a:rPr kumimoji="0" lang="en-GB" sz="200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to be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agreed at Trust Board in July. </a:t>
            </a:r>
            <a:endParaRPr kumimoji="0" lang="en-GB" sz="2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2D2E88"/>
              </a:buClr>
              <a:buSzTx/>
              <a:buFont typeface="Arial"/>
              <a:buChar char="•"/>
              <a:tabLst/>
              <a:defRPr/>
            </a:pPr>
            <a:endParaRPr lang="en-GB" sz="1600" b="1" dirty="0">
              <a:solidFill>
                <a:srgbClr val="002060"/>
              </a:solidFill>
              <a:latin typeface="Arial" panose="020B0604020202020204" pitchFamily="34" charset="0"/>
              <a:cs typeface="Arial" panose="020B0604020202020204" pitchFamily="34" charset="0"/>
            </a:endParaRPr>
          </a:p>
          <a:p>
            <a:pPr>
              <a:buClr>
                <a:srgbClr val="2D2E88"/>
              </a:buClr>
              <a:defRPr/>
            </a:pPr>
            <a:endParaRPr kumimoji="0" lang="en-GB"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6" name="Picture 5" descr="A group of people posing for a photo&#10;&#10;Description automatically generated">
            <a:extLst>
              <a:ext uri="{FF2B5EF4-FFF2-40B4-BE49-F238E27FC236}">
                <a16:creationId xmlns:a16="http://schemas.microsoft.com/office/drawing/2014/main" id="{82A309C6-B346-712F-2D25-8EC0FF65A50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881" r="954"/>
          <a:stretch/>
        </p:blipFill>
        <p:spPr>
          <a:xfrm>
            <a:off x="6085319" y="4144361"/>
            <a:ext cx="2919512" cy="1963146"/>
          </a:xfrm>
          <a:prstGeom prst="rect">
            <a:avLst/>
          </a:prstGeom>
        </p:spPr>
      </p:pic>
      <p:pic>
        <p:nvPicPr>
          <p:cNvPr id="8" name="Picture 7" descr="A large scallop shell on a beach&#10;&#10;AI-generated content may be incorrect.">
            <a:extLst>
              <a:ext uri="{FF2B5EF4-FFF2-40B4-BE49-F238E27FC236}">
                <a16:creationId xmlns:a16="http://schemas.microsoft.com/office/drawing/2014/main" id="{48C155B1-D050-33FD-0E63-8F09B7199AC4}"/>
              </a:ext>
            </a:extLst>
          </p:cNvPr>
          <p:cNvPicPr>
            <a:picLocks noChangeAspect="1"/>
          </p:cNvPicPr>
          <p:nvPr/>
        </p:nvPicPr>
        <p:blipFill>
          <a:blip r:embed="rId5" cstate="screen">
            <a:extLst>
              <a:ext uri="{28A0092B-C50C-407E-A947-70E740481C1C}">
                <a14:useLocalDpi xmlns:a14="http://schemas.microsoft.com/office/drawing/2010/main"/>
              </a:ext>
            </a:extLst>
          </a:blip>
          <a:srcRect l="17165" t="1859" r="6457"/>
          <a:stretch/>
        </p:blipFill>
        <p:spPr>
          <a:xfrm>
            <a:off x="9176400" y="4144361"/>
            <a:ext cx="2767930" cy="1963146"/>
          </a:xfrm>
          <a:prstGeom prst="rect">
            <a:avLst/>
          </a:prstGeom>
        </p:spPr>
      </p:pic>
      <p:sp>
        <p:nvSpPr>
          <p:cNvPr id="9" name="Rectangle: Rounded Corners 8">
            <a:extLst>
              <a:ext uri="{FF2B5EF4-FFF2-40B4-BE49-F238E27FC236}">
                <a16:creationId xmlns:a16="http://schemas.microsoft.com/office/drawing/2014/main" id="{C12851F5-1436-E04A-B26F-66B5247C4E8D}"/>
              </a:ext>
            </a:extLst>
          </p:cNvPr>
          <p:cNvSpPr/>
          <p:nvPr/>
        </p:nvSpPr>
        <p:spPr>
          <a:xfrm>
            <a:off x="-326971" y="189526"/>
            <a:ext cx="9089971" cy="737574"/>
          </a:xfrm>
          <a:prstGeom prst="roundRect">
            <a:avLst>
              <a:gd name="adj" fmla="val 23878"/>
            </a:avLst>
          </a:prstGeom>
          <a:solidFill>
            <a:srgbClr val="2D2E88"/>
          </a:solidFill>
          <a:ln>
            <a:solidFill>
              <a:srgbClr val="2D2E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082A679-E800-B240-BB63-69A9D62F94C8}"/>
              </a:ext>
            </a:extLst>
          </p:cNvPr>
          <p:cNvSpPr txBox="1"/>
          <p:nvPr/>
        </p:nvSpPr>
        <p:spPr>
          <a:xfrm>
            <a:off x="480423" y="309443"/>
            <a:ext cx="8685810" cy="523220"/>
          </a:xfrm>
          <a:prstGeom prst="rect">
            <a:avLst/>
          </a:prstGeom>
          <a:noFill/>
        </p:spPr>
        <p:txBody>
          <a:bodyPr wrap="square">
            <a:spAutoFit/>
          </a:bodyPr>
          <a:lstStyle/>
          <a:p>
            <a:r>
              <a:rPr lang="en-GB" sz="2800" b="1" dirty="0">
                <a:solidFill>
                  <a:schemeClr val="bg1"/>
                </a:solidFill>
                <a:latin typeface="Arial" panose="020B0604020202020204" pitchFamily="34" charset="0"/>
                <a:cs typeface="Arial" panose="020B0604020202020204" pitchFamily="34" charset="0"/>
              </a:rPr>
              <a:t>Improving Culture </a:t>
            </a:r>
            <a:r>
              <a:rPr lang="en-GB" sz="2800" dirty="0">
                <a:solidFill>
                  <a:schemeClr val="bg1"/>
                </a:solidFill>
                <a:latin typeface="Arial" panose="020B0604020202020204" pitchFamily="34" charset="0"/>
                <a:cs typeface="Arial" panose="020B0604020202020204" pitchFamily="34" charset="0"/>
              </a:rPr>
              <a:t>–</a:t>
            </a:r>
            <a:r>
              <a:rPr lang="en-GB" sz="2800" b="1" dirty="0">
                <a:solidFill>
                  <a:schemeClr val="bg1"/>
                </a:solidFill>
                <a:latin typeface="Arial" panose="020B0604020202020204" pitchFamily="34" charset="0"/>
                <a:cs typeface="Arial" panose="020B0604020202020204" pitchFamily="34" charset="0"/>
              </a:rPr>
              <a:t> </a:t>
            </a:r>
            <a:r>
              <a:rPr lang="en-GB" sz="2800" dirty="0">
                <a:solidFill>
                  <a:schemeClr val="bg1"/>
                </a:solidFill>
                <a:latin typeface="Arial" panose="020B0604020202020204" pitchFamily="34" charset="0"/>
                <a:cs typeface="Arial" panose="020B0604020202020204" pitchFamily="34" charset="0"/>
              </a:rPr>
              <a:t>Inclusion: a focus on race</a:t>
            </a:r>
          </a:p>
        </p:txBody>
      </p:sp>
      <p:pic>
        <p:nvPicPr>
          <p:cNvPr id="16" name="Picture 15">
            <a:extLst>
              <a:ext uri="{FF2B5EF4-FFF2-40B4-BE49-F238E27FC236}">
                <a16:creationId xmlns:a16="http://schemas.microsoft.com/office/drawing/2014/main" id="{B9BDAA4D-15D2-4E25-CADB-3944F747B692}"/>
              </a:ext>
            </a:extLst>
          </p:cNvPr>
          <p:cNvPicPr>
            <a:picLocks noChangeAspect="1"/>
          </p:cNvPicPr>
          <p:nvPr/>
        </p:nvPicPr>
        <p:blipFill>
          <a:blip r:embed="rId6"/>
          <a:stretch>
            <a:fillRect/>
          </a:stretch>
        </p:blipFill>
        <p:spPr>
          <a:xfrm>
            <a:off x="-931860" y="-189526"/>
            <a:ext cx="931860" cy="6858000"/>
          </a:xfrm>
          <a:prstGeom prst="rect">
            <a:avLst/>
          </a:prstGeom>
        </p:spPr>
      </p:pic>
      <p:sp>
        <p:nvSpPr>
          <p:cNvPr id="19" name="Rectangle 18">
            <a:extLst>
              <a:ext uri="{FF2B5EF4-FFF2-40B4-BE49-F238E27FC236}">
                <a16:creationId xmlns:a16="http://schemas.microsoft.com/office/drawing/2014/main" id="{0F0C1A7A-5751-CFCB-1016-166311CD4716}"/>
              </a:ext>
            </a:extLst>
          </p:cNvPr>
          <p:cNvSpPr/>
          <p:nvPr/>
        </p:nvSpPr>
        <p:spPr>
          <a:xfrm>
            <a:off x="487680" y="5730241"/>
            <a:ext cx="3291840" cy="10515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Speech Bubble: Rectangle with Corners Rounded 19">
            <a:extLst>
              <a:ext uri="{FF2B5EF4-FFF2-40B4-BE49-F238E27FC236}">
                <a16:creationId xmlns:a16="http://schemas.microsoft.com/office/drawing/2014/main" id="{D112B8D3-83DE-9D1A-71DE-C5B5DB1A9431}"/>
              </a:ext>
            </a:extLst>
          </p:cNvPr>
          <p:cNvSpPr/>
          <p:nvPr/>
        </p:nvSpPr>
        <p:spPr>
          <a:xfrm>
            <a:off x="397420" y="4144361"/>
            <a:ext cx="5370950" cy="2330712"/>
          </a:xfrm>
          <a:prstGeom prst="wedgeRoundRectCallout">
            <a:avLst/>
          </a:prstGeom>
          <a:solidFill>
            <a:srgbClr val="C41C7D"/>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9C2CFADE-DA77-6B6F-FF4D-EF11D6E8E853}"/>
              </a:ext>
            </a:extLst>
          </p:cNvPr>
          <p:cNvSpPr txBox="1"/>
          <p:nvPr/>
        </p:nvSpPr>
        <p:spPr>
          <a:xfrm>
            <a:off x="615151" y="4266554"/>
            <a:ext cx="4959974" cy="2062103"/>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800"/>
              </a:spcAft>
              <a:buClr>
                <a:srgbClr val="2D2E88"/>
              </a:buClr>
              <a:buSzTx/>
              <a:tabLst/>
              <a:defRPr/>
            </a:pPr>
            <a:r>
              <a:rPr kumimoji="0" lang="en-GB" sz="1600" b="0" u="none" strike="noStrike" kern="1200" cap="none" spc="0" normalizeH="0" baseline="0" noProof="0" dirty="0">
                <a:ln>
                  <a:noFill/>
                </a:ln>
                <a:solidFill>
                  <a:schemeClr val="bg1"/>
                </a:solidFill>
                <a:effectLst/>
                <a:uLnTx/>
                <a:uFillTx/>
                <a:latin typeface="Arial"/>
                <a:ea typeface="+mn-ea"/>
                <a:cs typeface="Arial"/>
              </a:rPr>
              <a:t>“This was not just another event, stories of people, their truth, vulnerability, courage, and humanity.               No other event has cut through my heart, finer or deeper. It matters when the Executive Team doesn’t just speak values but models them. That’s what I saw today. And that is what makes me believe that the future of NSFT is one of equity and belonging.” </a:t>
            </a:r>
            <a:r>
              <a:rPr kumimoji="0" lang="en-GB" sz="1600" b="1" i="0" u="none" strike="noStrike" kern="1200" cap="none" spc="0" normalizeH="0" baseline="0" noProof="0" dirty="0">
                <a:ln>
                  <a:noFill/>
                </a:ln>
                <a:solidFill>
                  <a:schemeClr val="bg1"/>
                </a:solidFill>
                <a:effectLst/>
                <a:uLnTx/>
                <a:uFillTx/>
                <a:latin typeface="Arial"/>
                <a:ea typeface="+mn-ea"/>
                <a:cs typeface="Arial"/>
              </a:rPr>
              <a:t>Samuel Jude, Community Team Manager</a:t>
            </a:r>
            <a:endParaRPr kumimoji="0" lang="en-GB" sz="1600" b="0" i="0" u="none" strike="noStrike" kern="1200" cap="none" spc="0" normalizeH="0" baseline="0" noProof="0" dirty="0">
              <a:ln>
                <a:noFill/>
              </a:ln>
              <a:solidFill>
                <a:schemeClr val="bg1"/>
              </a:solidFill>
              <a:effectLst/>
              <a:uLnTx/>
              <a:uFillTx/>
              <a:latin typeface="Arial"/>
              <a:ea typeface="+mn-ea"/>
              <a:cs typeface="Arial"/>
            </a:endParaRPr>
          </a:p>
        </p:txBody>
      </p:sp>
      <p:pic>
        <p:nvPicPr>
          <p:cNvPr id="22" name="Picture 21" descr="A group of women posing for a photo&#10;&#10;AI-generated content may be incorrect.">
            <a:extLst>
              <a:ext uri="{FF2B5EF4-FFF2-40B4-BE49-F238E27FC236}">
                <a16:creationId xmlns:a16="http://schemas.microsoft.com/office/drawing/2014/main" id="{18E9CB34-F508-249A-40E4-A5D737D14A5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40607" y="1404818"/>
            <a:ext cx="3929765" cy="2619843"/>
          </a:xfrm>
          <a:prstGeom prst="rect">
            <a:avLst/>
          </a:prstGeom>
        </p:spPr>
      </p:pic>
      <p:pic>
        <p:nvPicPr>
          <p:cNvPr id="23" name="Picture 22" descr="A group of women standing in a garden&#10;&#10;AI-generated content may be incorrect.">
            <a:extLst>
              <a:ext uri="{FF2B5EF4-FFF2-40B4-BE49-F238E27FC236}">
                <a16:creationId xmlns:a16="http://schemas.microsoft.com/office/drawing/2014/main" id="{BD51B575-979C-EB21-DC98-03814C388A46}"/>
              </a:ext>
            </a:extLst>
          </p:cNvPr>
          <p:cNvPicPr>
            <a:picLocks noChangeAspect="1"/>
          </p:cNvPicPr>
          <p:nvPr/>
        </p:nvPicPr>
        <p:blipFill>
          <a:blip r:embed="rId8" cstate="print">
            <a:extLst>
              <a:ext uri="{28A0092B-C50C-407E-A947-70E740481C1C}">
                <a14:useLocalDpi xmlns:a14="http://schemas.microsoft.com/office/drawing/2010/main" val="0"/>
              </a:ext>
            </a:extLst>
          </a:blip>
          <a:srcRect l="28702" t="13964" b="10640"/>
          <a:stretch/>
        </p:blipFill>
        <p:spPr>
          <a:xfrm rot="5400000">
            <a:off x="5681370" y="1791261"/>
            <a:ext cx="2619842" cy="1846959"/>
          </a:xfrm>
          <a:prstGeom prst="rect">
            <a:avLst/>
          </a:prstGeom>
        </p:spPr>
      </p:pic>
    </p:spTree>
    <p:extLst>
      <p:ext uri="{BB962C8B-B14F-4D97-AF65-F5344CB8AC3E}">
        <p14:creationId xmlns:p14="http://schemas.microsoft.com/office/powerpoint/2010/main" val="901530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D65FB48-7EDE-10EE-B86A-21AB0C45AB14}"/>
              </a:ext>
            </a:extLst>
          </p:cNvPr>
          <p:cNvSpPr/>
          <p:nvPr/>
        </p:nvSpPr>
        <p:spPr>
          <a:xfrm>
            <a:off x="8503918" y="1316768"/>
            <a:ext cx="3139933" cy="4524316"/>
          </a:xfrm>
          <a:prstGeom prst="roundRect">
            <a:avLst>
              <a:gd name="adj" fmla="val 11875"/>
            </a:avLst>
          </a:prstGeom>
          <a:solidFill>
            <a:srgbClr val="C101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1FBBDE4-CF21-4B09-F4E1-1A44FBB79E0B}"/>
              </a:ext>
            </a:extLst>
          </p:cNvPr>
          <p:cNvSpPr txBox="1"/>
          <p:nvPr/>
        </p:nvSpPr>
        <p:spPr>
          <a:xfrm>
            <a:off x="8503919" y="3617337"/>
            <a:ext cx="2769824" cy="2062103"/>
          </a:xfrm>
          <a:prstGeom prst="rect">
            <a:avLst/>
          </a:prstGeom>
          <a:noFill/>
        </p:spPr>
        <p:txBody>
          <a:bodyPr wrap="square">
            <a:spAutoFit/>
          </a:bodyPr>
          <a:lstStyle/>
          <a:p>
            <a:pPr marL="285750" indent="-285750">
              <a:buFont typeface="Arial" panose="020B0604020202020204" pitchFamily="34" charset="0"/>
              <a:buChar char="•"/>
            </a:pPr>
            <a:r>
              <a:rPr lang="en-GB" sz="1600" b="1" i="0" dirty="0">
                <a:solidFill>
                  <a:schemeClr val="bg1"/>
                </a:solidFill>
                <a:effectLst/>
                <a:latin typeface="Arial" panose="020B0604020202020204" pitchFamily="34" charset="0"/>
                <a:cs typeface="Arial" panose="020B0604020202020204" pitchFamily="34" charset="0"/>
              </a:rPr>
              <a:t>Over 630                  nominations.</a:t>
            </a:r>
          </a:p>
          <a:p>
            <a:pPr marL="285750" indent="-285750">
              <a:buFont typeface="Arial" panose="020B0604020202020204" pitchFamily="34" charset="0"/>
              <a:buChar char="•"/>
            </a:pPr>
            <a:r>
              <a:rPr lang="en-GB" sz="1600" b="1" dirty="0">
                <a:solidFill>
                  <a:schemeClr val="bg1"/>
                </a:solidFill>
                <a:latin typeface="Arial" panose="020B0604020202020204" pitchFamily="34" charset="0"/>
                <a:cs typeface="Arial" panose="020B0604020202020204" pitchFamily="34" charset="0"/>
              </a:rPr>
              <a:t>50 finalists                      celebrated at awards event for 300 </a:t>
            </a:r>
            <a:r>
              <a:rPr lang="en-GB" sz="1600" b="1" kern="0" dirty="0">
                <a:solidFill>
                  <a:schemeClr val="bg1"/>
                </a:solidFill>
                <a:effectLst/>
                <a:latin typeface="Arial" panose="020B0604020202020204" pitchFamily="34" charset="0"/>
                <a:ea typeface="Times New Roman" panose="02020603050405020304" pitchFamily="18" charset="0"/>
              </a:rPr>
              <a:t>colleagues, service users and carers, partners and sponsors. </a:t>
            </a:r>
            <a:endParaRPr lang="en-GB" sz="1600" b="1" dirty="0">
              <a:solidFill>
                <a:schemeClr val="bg1"/>
              </a:solidFill>
              <a:latin typeface="Arial" panose="020B0604020202020204" pitchFamily="34" charset="0"/>
              <a:cs typeface="Arial" panose="020B0604020202020204" pitchFamily="34" charset="0"/>
            </a:endParaRPr>
          </a:p>
        </p:txBody>
      </p:sp>
      <p:pic>
        <p:nvPicPr>
          <p:cNvPr id="11" name="Picture 10" descr="A group of people in a room with confetti&#10;&#10;Description automatically generated">
            <a:extLst>
              <a:ext uri="{FF2B5EF4-FFF2-40B4-BE49-F238E27FC236}">
                <a16:creationId xmlns:a16="http://schemas.microsoft.com/office/drawing/2014/main" id="{08129A96-B0F5-5CDF-9884-3DB6887C85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03919" y="1300225"/>
            <a:ext cx="3139931" cy="2093942"/>
          </a:xfrm>
          <a:prstGeom prst="rect">
            <a:avLst/>
          </a:prstGeom>
        </p:spPr>
      </p:pic>
      <p:pic>
        <p:nvPicPr>
          <p:cNvPr id="14" name="Picture 13" descr="A blue square with a rainbow and text&#10;&#10;Description automatically generated">
            <a:extLst>
              <a:ext uri="{FF2B5EF4-FFF2-40B4-BE49-F238E27FC236}">
                <a16:creationId xmlns:a16="http://schemas.microsoft.com/office/drawing/2014/main" id="{B221961E-419A-AB16-0EB3-3CEEF2037D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05750" y="2662878"/>
            <a:ext cx="1601911" cy="1601911"/>
          </a:xfrm>
          <a:prstGeom prst="rect">
            <a:avLst/>
          </a:prstGeom>
        </p:spPr>
      </p:pic>
      <p:sp>
        <p:nvSpPr>
          <p:cNvPr id="4" name="Rectangle: Rounded Corners 3">
            <a:extLst>
              <a:ext uri="{FF2B5EF4-FFF2-40B4-BE49-F238E27FC236}">
                <a16:creationId xmlns:a16="http://schemas.microsoft.com/office/drawing/2014/main" id="{F8ED74D9-CE73-8C2A-68C8-663B8E700658}"/>
              </a:ext>
            </a:extLst>
          </p:cNvPr>
          <p:cNvSpPr/>
          <p:nvPr/>
        </p:nvSpPr>
        <p:spPr>
          <a:xfrm>
            <a:off x="-326971" y="189526"/>
            <a:ext cx="6702371" cy="737574"/>
          </a:xfrm>
          <a:prstGeom prst="roundRect">
            <a:avLst>
              <a:gd name="adj" fmla="val 23878"/>
            </a:avLst>
          </a:prstGeom>
          <a:solidFill>
            <a:srgbClr val="2D2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189A70C-3142-E559-EDCF-75758A78BC57}"/>
              </a:ext>
            </a:extLst>
          </p:cNvPr>
          <p:cNvSpPr txBox="1"/>
          <p:nvPr/>
        </p:nvSpPr>
        <p:spPr>
          <a:xfrm>
            <a:off x="604889" y="309443"/>
            <a:ext cx="8685810" cy="523220"/>
          </a:xfrm>
          <a:prstGeom prst="rect">
            <a:avLst/>
          </a:prstGeom>
          <a:noFill/>
        </p:spPr>
        <p:txBody>
          <a:bodyPr wrap="square">
            <a:spAutoFit/>
          </a:bodyPr>
          <a:lstStyle/>
          <a:p>
            <a:r>
              <a:rPr lang="en-GB" sz="2800" b="1" dirty="0">
                <a:solidFill>
                  <a:schemeClr val="bg1"/>
                </a:solidFill>
                <a:latin typeface="Arial" panose="020B0604020202020204" pitchFamily="34" charset="0"/>
                <a:cs typeface="Arial" panose="020B0604020202020204" pitchFamily="34" charset="0"/>
              </a:rPr>
              <a:t>Improving Culture </a:t>
            </a:r>
            <a:r>
              <a:rPr lang="en-GB" sz="2800" dirty="0">
                <a:solidFill>
                  <a:schemeClr val="bg1"/>
                </a:solidFill>
                <a:latin typeface="Arial" panose="020B0604020202020204" pitchFamily="34" charset="0"/>
                <a:cs typeface="Arial" panose="020B0604020202020204" pitchFamily="34" charset="0"/>
              </a:rPr>
              <a:t>–</a:t>
            </a:r>
            <a:r>
              <a:rPr lang="en-GB" sz="2800" b="1" dirty="0">
                <a:solidFill>
                  <a:schemeClr val="bg1"/>
                </a:solidFill>
                <a:latin typeface="Arial" panose="020B0604020202020204" pitchFamily="34" charset="0"/>
                <a:cs typeface="Arial" panose="020B0604020202020204" pitchFamily="34" charset="0"/>
              </a:rPr>
              <a:t> </a:t>
            </a:r>
            <a:r>
              <a:rPr lang="en-GB" sz="2800" dirty="0">
                <a:solidFill>
                  <a:schemeClr val="bg1"/>
                </a:solidFill>
                <a:latin typeface="Arial" panose="020B0604020202020204" pitchFamily="34" charset="0"/>
                <a:cs typeface="Arial" panose="020B0604020202020204" pitchFamily="34" charset="0"/>
              </a:rPr>
              <a:t>Our people</a:t>
            </a:r>
          </a:p>
        </p:txBody>
      </p:sp>
      <p:pic>
        <p:nvPicPr>
          <p:cNvPr id="10" name="Picture 9">
            <a:extLst>
              <a:ext uri="{FF2B5EF4-FFF2-40B4-BE49-F238E27FC236}">
                <a16:creationId xmlns:a16="http://schemas.microsoft.com/office/drawing/2014/main" id="{70F1D7B0-C6BA-CA41-2325-905D42AFE7D1}"/>
              </a:ext>
            </a:extLst>
          </p:cNvPr>
          <p:cNvPicPr>
            <a:picLocks noChangeAspect="1"/>
          </p:cNvPicPr>
          <p:nvPr/>
        </p:nvPicPr>
        <p:blipFill>
          <a:blip r:embed="rId5"/>
          <a:stretch>
            <a:fillRect/>
          </a:stretch>
        </p:blipFill>
        <p:spPr>
          <a:xfrm>
            <a:off x="-931860" y="-76200"/>
            <a:ext cx="931860" cy="6858000"/>
          </a:xfrm>
          <a:prstGeom prst="rect">
            <a:avLst/>
          </a:prstGeom>
        </p:spPr>
      </p:pic>
      <p:sp>
        <p:nvSpPr>
          <p:cNvPr id="3" name="Rectangle: Rounded Corners 2">
            <a:extLst>
              <a:ext uri="{FF2B5EF4-FFF2-40B4-BE49-F238E27FC236}">
                <a16:creationId xmlns:a16="http://schemas.microsoft.com/office/drawing/2014/main" id="{D9BB927E-63C5-3AFE-AFF7-DFDBD9617E31}"/>
              </a:ext>
            </a:extLst>
          </p:cNvPr>
          <p:cNvSpPr/>
          <p:nvPr/>
        </p:nvSpPr>
        <p:spPr>
          <a:xfrm>
            <a:off x="493647" y="1153816"/>
            <a:ext cx="2996314" cy="4849820"/>
          </a:xfrm>
          <a:prstGeom prst="roundRect">
            <a:avLst>
              <a:gd name="adj" fmla="val 10843"/>
            </a:avLst>
          </a:prstGeom>
          <a:solidFill>
            <a:srgbClr val="2D2E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ED73B251-7858-7EDE-968E-ECCEAD32F4EA}"/>
              </a:ext>
            </a:extLst>
          </p:cNvPr>
          <p:cNvSpPr txBox="1"/>
          <p:nvPr/>
        </p:nvSpPr>
        <p:spPr>
          <a:xfrm>
            <a:off x="510002" y="1373239"/>
            <a:ext cx="2869768" cy="4770537"/>
          </a:xfrm>
          <a:prstGeom prst="rect">
            <a:avLst/>
          </a:prstGeom>
          <a:noFill/>
        </p:spPr>
        <p:txBody>
          <a:bodyPr wrap="square">
            <a:spAutoFit/>
          </a:bodyPr>
          <a:lstStyle/>
          <a:p>
            <a:pPr marL="342900" indent="-342900">
              <a:lnSpc>
                <a:spcPct val="100000"/>
              </a:lnSpc>
              <a:buClr>
                <a:schemeClr val="bg1"/>
              </a:buClr>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A net </a:t>
            </a:r>
            <a:r>
              <a:rPr lang="en-GB" sz="1600" b="1" dirty="0">
                <a:solidFill>
                  <a:schemeClr val="bg1"/>
                </a:solidFill>
                <a:latin typeface="Arial" panose="020B0604020202020204" pitchFamily="34" charset="0"/>
                <a:cs typeface="Arial" panose="020B0604020202020204" pitchFamily="34" charset="0"/>
              </a:rPr>
              <a:t>increase of              110 nurses </a:t>
            </a:r>
            <a:r>
              <a:rPr lang="en-GB" sz="1600" dirty="0">
                <a:solidFill>
                  <a:schemeClr val="bg1"/>
                </a:solidFill>
                <a:latin typeface="Arial" panose="020B0604020202020204" pitchFamily="34" charset="0"/>
                <a:cs typeface="Arial" panose="020B0604020202020204" pitchFamily="34" charset="0"/>
              </a:rPr>
              <a:t>over the        last 12 months.</a:t>
            </a:r>
          </a:p>
          <a:p>
            <a:pPr marL="285750" indent="-285750">
              <a:lnSpc>
                <a:spcPct val="100000"/>
              </a:lnSpc>
              <a:buClr>
                <a:schemeClr val="bg1"/>
              </a:buClr>
              <a:buFont typeface="Arial" panose="020B0604020202020204" pitchFamily="34" charset="0"/>
              <a:buChar char="•"/>
            </a:pPr>
            <a:endParaRPr lang="en-GB" sz="1600" dirty="0">
              <a:solidFill>
                <a:schemeClr val="bg1"/>
              </a:solidFill>
              <a:latin typeface="Arial" panose="020B0604020202020204" pitchFamily="34" charset="0"/>
              <a:cs typeface="Arial" panose="020B0604020202020204" pitchFamily="34" charset="0"/>
            </a:endParaRPr>
          </a:p>
          <a:p>
            <a:pPr marL="342900" indent="-342900">
              <a:lnSpc>
                <a:spcPct val="100000"/>
              </a:lnSpc>
              <a:buClr>
                <a:schemeClr val="bg1"/>
              </a:buClr>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Nursing vacancy level lowest in five years - </a:t>
            </a:r>
            <a:r>
              <a:rPr lang="en-GB" sz="1600" b="1" dirty="0">
                <a:solidFill>
                  <a:schemeClr val="bg1"/>
                </a:solidFill>
                <a:latin typeface="Arial" panose="020B0604020202020204" pitchFamily="34" charset="0"/>
                <a:cs typeface="Arial" panose="020B0604020202020204" pitchFamily="34" charset="0"/>
              </a:rPr>
              <a:t>down from 20% to 14%.</a:t>
            </a:r>
          </a:p>
          <a:p>
            <a:pPr marL="342900" indent="-342900">
              <a:lnSpc>
                <a:spcPct val="100000"/>
              </a:lnSpc>
              <a:buClr>
                <a:schemeClr val="bg1"/>
              </a:buClr>
              <a:buFont typeface="Arial" panose="020B0604020202020204" pitchFamily="34" charset="0"/>
              <a:buChar char="•"/>
            </a:pPr>
            <a:endParaRPr lang="en-GB" sz="1600" b="1" dirty="0">
              <a:solidFill>
                <a:schemeClr val="bg1"/>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kumimoji="0" lang="en-GB"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Successful </a:t>
            </a:r>
            <a:r>
              <a:rPr kumimoji="0" lang="en-GB" sz="1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newly qualified nurse recruitment campaign </a:t>
            </a:r>
            <a:r>
              <a:rPr kumimoji="0" lang="en-GB"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with 80 mental health nurses due to be offered roles across the Trust  this year.</a:t>
            </a:r>
          </a:p>
          <a:p>
            <a:pPr marL="342900" marR="0" lvl="0" indent="-342900" algn="l"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endParaRPr lang="en-GB" sz="1600" b="1" dirty="0">
              <a:solidFill>
                <a:schemeClr val="bg1"/>
              </a:solidFill>
              <a:latin typeface="Arial" panose="020B0604020202020204" pitchFamily="34" charset="0"/>
              <a:cs typeface="Arial" panose="020B0604020202020204" pitchFamily="34" charset="0"/>
            </a:endParaRPr>
          </a:p>
          <a:p>
            <a:pPr marL="342900" indent="-342900">
              <a:buClr>
                <a:schemeClr val="bg1"/>
              </a:buClr>
              <a:buFont typeface="Arial" panose="020B0604020202020204" pitchFamily="34" charset="0"/>
              <a:buChar char="•"/>
              <a:defRPr/>
            </a:pPr>
            <a:r>
              <a:rPr lang="en-GB" sz="1600" b="1" dirty="0">
                <a:solidFill>
                  <a:schemeClr val="bg1"/>
                </a:solidFill>
                <a:latin typeface="Arial" panose="020B0604020202020204" pitchFamily="34" charset="0"/>
                <a:cs typeface="Arial" panose="020B0604020202020204" pitchFamily="34" charset="0"/>
              </a:rPr>
              <a:t>NHS Staff Survey 2024 – still much to do</a:t>
            </a:r>
          </a:p>
          <a:p>
            <a:pPr marL="342900" marR="0" lvl="0" indent="-342900" algn="l"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endParaRPr lang="en-GB" sz="1600" b="1" dirty="0">
              <a:solidFill>
                <a:schemeClr val="bg1"/>
              </a:solidFill>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7B280992-1F72-9781-65B7-C4DCB0046404}"/>
              </a:ext>
            </a:extLst>
          </p:cNvPr>
          <p:cNvSpPr/>
          <p:nvPr/>
        </p:nvSpPr>
        <p:spPr>
          <a:xfrm>
            <a:off x="3663372" y="1277118"/>
            <a:ext cx="4667134" cy="2335141"/>
          </a:xfrm>
          <a:prstGeom prst="roundRect">
            <a:avLst>
              <a:gd name="adj" fmla="val 10843"/>
            </a:avLst>
          </a:prstGeom>
          <a:solidFill>
            <a:srgbClr val="006A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B08C5500-ED48-2C79-13E3-BBED12B049AD}"/>
              </a:ext>
            </a:extLst>
          </p:cNvPr>
          <p:cNvSpPr txBox="1"/>
          <p:nvPr/>
        </p:nvSpPr>
        <p:spPr>
          <a:xfrm>
            <a:off x="3786523" y="1363903"/>
            <a:ext cx="4436556" cy="2062103"/>
          </a:xfrm>
          <a:prstGeom prst="rect">
            <a:avLst/>
          </a:prstGeom>
          <a:noFill/>
        </p:spPr>
        <p:txBody>
          <a:bodyPr wrap="square">
            <a:spAutoFit/>
          </a:bodyPr>
          <a:lstStyle/>
          <a:p>
            <a:pPr marL="342900" indent="-342900">
              <a:lnSpc>
                <a:spcPct val="100000"/>
              </a:lnSpc>
              <a:buClr>
                <a:schemeClr val="bg1"/>
              </a:buClr>
              <a:buFont typeface="Arial" panose="020B0604020202020204" pitchFamily="34" charset="0"/>
              <a:buChar char="•"/>
            </a:pPr>
            <a:r>
              <a:rPr lang="en-GB" sz="1600" b="1" dirty="0">
                <a:solidFill>
                  <a:schemeClr val="bg1"/>
                </a:solidFill>
                <a:latin typeface="Arial" panose="020B0604020202020204" pitchFamily="34" charset="0"/>
                <a:cs typeface="Arial" panose="020B0604020202020204" pitchFamily="34" charset="0"/>
              </a:rPr>
              <a:t>Medical vacancy rate</a:t>
            </a:r>
            <a:r>
              <a:rPr lang="en-GB" sz="1600" dirty="0">
                <a:solidFill>
                  <a:schemeClr val="bg1"/>
                </a:solidFill>
                <a:latin typeface="Arial" panose="020B0604020202020204" pitchFamily="34" charset="0"/>
                <a:cs typeface="Arial" panose="020B0604020202020204" pitchFamily="34" charset="0"/>
              </a:rPr>
              <a:t> has reduced from 22% in 2020 to 12% in March 2025. </a:t>
            </a:r>
          </a:p>
          <a:p>
            <a:pPr marL="285750" indent="-285750">
              <a:lnSpc>
                <a:spcPct val="100000"/>
              </a:lnSpc>
              <a:buClr>
                <a:schemeClr val="bg1"/>
              </a:buClr>
              <a:buFont typeface="Arial" panose="020B0604020202020204" pitchFamily="34" charset="0"/>
              <a:buChar char="•"/>
            </a:pPr>
            <a:endParaRPr lang="en-GB" sz="1600" b="1" dirty="0">
              <a:solidFill>
                <a:schemeClr val="bg1"/>
              </a:solidFill>
              <a:latin typeface="Arial" panose="020B0604020202020204" pitchFamily="34" charset="0"/>
              <a:cs typeface="Arial" panose="020B0604020202020204" pitchFamily="34" charset="0"/>
            </a:endParaRPr>
          </a:p>
          <a:p>
            <a:pPr marL="342900" indent="-342900">
              <a:lnSpc>
                <a:spcPct val="100000"/>
              </a:lnSpc>
              <a:buClr>
                <a:schemeClr val="bg1"/>
              </a:buClr>
              <a:buFont typeface="Arial" panose="020B0604020202020204" pitchFamily="34" charset="0"/>
              <a:buChar char="•"/>
            </a:pPr>
            <a:r>
              <a:rPr lang="en-GB" sz="1600" b="1" dirty="0">
                <a:solidFill>
                  <a:schemeClr val="bg1"/>
                </a:solidFill>
                <a:latin typeface="Arial" panose="020B0604020202020204" pitchFamily="34" charset="0"/>
                <a:cs typeface="Arial" panose="020B0604020202020204" pitchFamily="34" charset="0"/>
              </a:rPr>
              <a:t>Our overall staff turnover reduced </a:t>
            </a:r>
            <a:r>
              <a:rPr lang="en-GB" sz="1600" dirty="0">
                <a:solidFill>
                  <a:schemeClr val="bg1"/>
                </a:solidFill>
                <a:latin typeface="Arial" panose="020B0604020202020204" pitchFamily="34" charset="0"/>
                <a:cs typeface="Arial" panose="020B0604020202020204" pitchFamily="34" charset="0"/>
              </a:rPr>
              <a:t>from 17% to 12% in last  2 years. </a:t>
            </a:r>
          </a:p>
          <a:p>
            <a:pPr marL="342900" indent="-342900">
              <a:lnSpc>
                <a:spcPct val="100000"/>
              </a:lnSpc>
              <a:buClr>
                <a:schemeClr val="bg1"/>
              </a:buClr>
              <a:buFont typeface="Arial" panose="020B0604020202020204" pitchFamily="34" charset="0"/>
              <a:buChar char="•"/>
            </a:pPr>
            <a:endParaRPr lang="en-GB" sz="16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100000"/>
              </a:lnSpc>
              <a:buClr>
                <a:schemeClr val="bg1"/>
              </a:buClr>
              <a:buFont typeface="Arial" panose="020B0604020202020204" pitchFamily="34" charset="0"/>
              <a:buChar char="•"/>
            </a:pPr>
            <a:r>
              <a:rPr lang="en-GB" sz="1600" dirty="0">
                <a:solidFill>
                  <a:schemeClr val="bg1"/>
                </a:solidFill>
                <a:latin typeface="Arial" panose="020B0604020202020204" pitchFamily="34" charset="0"/>
                <a:ea typeface="Times New Roman" panose="02020603050405020304" pitchFamily="18" charset="0"/>
                <a:cs typeface="Arial" panose="020B0604020202020204" pitchFamily="34" charset="0"/>
              </a:rPr>
              <a:t>New monthly </a:t>
            </a:r>
            <a:r>
              <a:rPr lang="en-GB" sz="1600" b="1" dirty="0">
                <a:solidFill>
                  <a:schemeClr val="bg1"/>
                </a:solidFill>
                <a:latin typeface="Arial" panose="020B0604020202020204" pitchFamily="34" charset="0"/>
                <a:ea typeface="Times New Roman" panose="02020603050405020304" pitchFamily="18" charset="0"/>
                <a:cs typeface="Arial" panose="020B0604020202020204" pitchFamily="34" charset="0"/>
              </a:rPr>
              <a:t>TALK Awards launched </a:t>
            </a:r>
            <a:r>
              <a:rPr lang="en-GB" sz="1600" dirty="0">
                <a:solidFill>
                  <a:schemeClr val="bg1"/>
                </a:solidFill>
                <a:latin typeface="Arial" panose="020B0604020202020204" pitchFamily="34" charset="0"/>
                <a:ea typeface="Times New Roman" panose="02020603050405020304" pitchFamily="18" charset="0"/>
                <a:cs typeface="Arial" panose="020B0604020202020204" pitchFamily="34" charset="0"/>
              </a:rPr>
              <a:t>in April – 340 nominations </a:t>
            </a:r>
            <a:endParaRPr lang="en-GB" sz="1600" dirty="0">
              <a:solidFill>
                <a:schemeClr val="bg1"/>
              </a:solidFill>
              <a:latin typeface="Arial" panose="020B0604020202020204" pitchFamily="34" charset="0"/>
              <a:ea typeface="Times New Roman" panose="02020603050405020304" pitchFamily="18" charset="0"/>
            </a:endParaRPr>
          </a:p>
        </p:txBody>
      </p:sp>
      <p:sp>
        <p:nvSpPr>
          <p:cNvPr id="16" name="Rectangle: Rounded Corners 15">
            <a:extLst>
              <a:ext uri="{FF2B5EF4-FFF2-40B4-BE49-F238E27FC236}">
                <a16:creationId xmlns:a16="http://schemas.microsoft.com/office/drawing/2014/main" id="{20577EB2-B990-7BEE-F390-B42FB4D38171}"/>
              </a:ext>
            </a:extLst>
          </p:cNvPr>
          <p:cNvSpPr/>
          <p:nvPr/>
        </p:nvSpPr>
        <p:spPr>
          <a:xfrm>
            <a:off x="3663372" y="3710666"/>
            <a:ext cx="4667134" cy="2388621"/>
          </a:xfrm>
          <a:prstGeom prst="roundRect">
            <a:avLst>
              <a:gd name="adj" fmla="val 10843"/>
            </a:avLst>
          </a:prstGeom>
          <a:solidFill>
            <a:srgbClr val="0068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A0129ED6-A161-294A-1780-5E9CC210F06B}"/>
              </a:ext>
            </a:extLst>
          </p:cNvPr>
          <p:cNvSpPr txBox="1"/>
          <p:nvPr/>
        </p:nvSpPr>
        <p:spPr>
          <a:xfrm>
            <a:off x="3836306" y="3912094"/>
            <a:ext cx="4436556" cy="2062103"/>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
                <a:srgbClr val="002060"/>
              </a:buClr>
              <a:buSzTx/>
              <a:tabLst/>
              <a:defRPr/>
            </a:pPr>
            <a:r>
              <a:rPr kumimoji="0" lang="en-GB" sz="1600" b="1"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Over 100 </a:t>
            </a:r>
            <a:r>
              <a:rPr lang="en-GB" sz="1600" b="1" dirty="0">
                <a:solidFill>
                  <a:schemeClr val="bg1"/>
                </a:solidFill>
                <a:latin typeface="Arial" panose="020B0604020202020204" pitchFamily="34" charset="0"/>
                <a:ea typeface="Times New Roman" panose="02020603050405020304" pitchFamily="18" charset="0"/>
                <a:cs typeface="Arial" panose="020B0604020202020204" pitchFamily="34" charset="0"/>
              </a:rPr>
              <a:t>resident doctors</a:t>
            </a:r>
            <a:r>
              <a:rPr kumimoji="0" lang="en-GB" sz="1600" b="1"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GB" sz="1600"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with a                      </a:t>
            </a:r>
            <a:r>
              <a:rPr lang="en-GB" sz="1600" dirty="0">
                <a:solidFill>
                  <a:schemeClr val="bg1"/>
                </a:solidFill>
                <a:latin typeface="Arial" panose="020B0604020202020204" pitchFamily="34" charset="0"/>
                <a:ea typeface="Times New Roman" panose="02020603050405020304" pitchFamily="18" charset="0"/>
                <a:cs typeface="Arial" panose="020B0604020202020204" pitchFamily="34" charset="0"/>
              </a:rPr>
              <a:t>very </a:t>
            </a:r>
            <a:r>
              <a:rPr kumimoji="0" lang="en-GB" sz="1600" b="0"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positive experience:</a:t>
            </a:r>
          </a:p>
          <a:p>
            <a:pPr marL="285750" marR="0" lvl="0" indent="-285750" algn="l"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kumimoji="0" lang="en-GB"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Teamworking – </a:t>
            </a:r>
            <a:r>
              <a:rPr kumimoji="0" lang="en-GB" sz="1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NSFT</a:t>
            </a:r>
            <a:r>
              <a:rPr kumimoji="0" lang="en-GB"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92%</a:t>
            </a:r>
            <a:r>
              <a:rPr kumimoji="0" lang="en-GB"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vs 76% national average</a:t>
            </a:r>
          </a:p>
          <a:p>
            <a:pPr marL="285750" marR="0" lvl="0" indent="-285750" algn="l"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kumimoji="0" lang="en-GB"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Teaching and Learning – </a:t>
            </a:r>
            <a:r>
              <a:rPr kumimoji="0" lang="en-GB" sz="1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NSFT</a:t>
            </a:r>
            <a:r>
              <a:rPr kumimoji="0" lang="en-GB"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82%</a:t>
            </a:r>
            <a:r>
              <a:rPr kumimoji="0" lang="en-GB"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vs 67% national average</a:t>
            </a:r>
          </a:p>
          <a:p>
            <a:pPr marL="285750" marR="0" lvl="0" indent="-285750" algn="l"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kumimoji="0" lang="en-GB"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Quality of Care – </a:t>
            </a:r>
            <a:r>
              <a:rPr kumimoji="0" lang="en-GB" sz="1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NSFT</a:t>
            </a:r>
            <a:r>
              <a:rPr kumimoji="0" lang="en-GB"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84%</a:t>
            </a:r>
            <a:r>
              <a:rPr kumimoji="0" lang="en-GB"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vs 73% national average</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9481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 54">
            <a:extLst>
              <a:ext uri="{FF2B5EF4-FFF2-40B4-BE49-F238E27FC236}">
                <a16:creationId xmlns:a16="http://schemas.microsoft.com/office/drawing/2014/main" id="{FFF22F28-A40A-3155-310E-F8F95EE5C532}"/>
              </a:ext>
            </a:extLst>
          </p:cNvPr>
          <p:cNvSpPr/>
          <p:nvPr/>
        </p:nvSpPr>
        <p:spPr>
          <a:xfrm>
            <a:off x="0" y="77729"/>
            <a:ext cx="9006348" cy="716261"/>
          </a:xfrm>
          <a:custGeom>
            <a:avLst/>
            <a:gdLst/>
            <a:ahLst/>
            <a:cxnLst/>
            <a:rect l="l" t="t" r="r" b="b"/>
            <a:pathLst>
              <a:path w="9086850" h="561975">
                <a:moveTo>
                  <a:pt x="8952611" y="0"/>
                </a:moveTo>
                <a:lnTo>
                  <a:pt x="0" y="0"/>
                </a:lnTo>
                <a:lnTo>
                  <a:pt x="0" y="561975"/>
                </a:lnTo>
                <a:lnTo>
                  <a:pt x="8952611" y="561975"/>
                </a:lnTo>
                <a:lnTo>
                  <a:pt x="8995052" y="555134"/>
                </a:lnTo>
                <a:lnTo>
                  <a:pt x="9031903" y="536083"/>
                </a:lnTo>
                <a:lnTo>
                  <a:pt x="9060958" y="507028"/>
                </a:lnTo>
                <a:lnTo>
                  <a:pt x="9080009" y="470177"/>
                </a:lnTo>
                <a:lnTo>
                  <a:pt x="9086850" y="427736"/>
                </a:lnTo>
                <a:lnTo>
                  <a:pt x="9086850" y="134238"/>
                </a:lnTo>
                <a:lnTo>
                  <a:pt x="9080009" y="91797"/>
                </a:lnTo>
                <a:lnTo>
                  <a:pt x="9060958" y="54946"/>
                </a:lnTo>
                <a:lnTo>
                  <a:pt x="9031903" y="25891"/>
                </a:lnTo>
                <a:lnTo>
                  <a:pt x="8995052" y="6840"/>
                </a:lnTo>
                <a:lnTo>
                  <a:pt x="8952611" y="0"/>
                </a:lnTo>
                <a:close/>
              </a:path>
            </a:pathLst>
          </a:custGeom>
          <a:solidFill>
            <a:srgbClr val="2D2E88"/>
          </a:solidFill>
        </p:spPr>
        <p:txBody>
          <a:bodyPr wrap="square" lIns="0" tIns="0" rIns="0" bIns="0" rtlCol="0"/>
          <a:lstStyle/>
          <a:p>
            <a:endParaRPr/>
          </a:p>
        </p:txBody>
      </p:sp>
      <p:sp>
        <p:nvSpPr>
          <p:cNvPr id="3" name="object 55">
            <a:extLst>
              <a:ext uri="{FF2B5EF4-FFF2-40B4-BE49-F238E27FC236}">
                <a16:creationId xmlns:a16="http://schemas.microsoft.com/office/drawing/2014/main" id="{57504FDB-7AB2-E15E-F9B1-5ED6741FACEA}"/>
              </a:ext>
            </a:extLst>
          </p:cNvPr>
          <p:cNvSpPr txBox="1"/>
          <p:nvPr/>
        </p:nvSpPr>
        <p:spPr>
          <a:xfrm>
            <a:off x="560387" y="204419"/>
            <a:ext cx="8239484" cy="439223"/>
          </a:xfrm>
          <a:prstGeom prst="rect">
            <a:avLst/>
          </a:prstGeom>
        </p:spPr>
        <p:txBody>
          <a:bodyPr vert="horz" wrap="square" lIns="0" tIns="15875" rIns="0" bIns="0" rtlCol="0">
            <a:spAutoFit/>
          </a:bodyPr>
          <a:lstStyle/>
          <a:p>
            <a:pPr marL="12700">
              <a:lnSpc>
                <a:spcPct val="100000"/>
              </a:lnSpc>
              <a:spcBef>
                <a:spcPts val="125"/>
              </a:spcBef>
            </a:pPr>
            <a:r>
              <a:rPr sz="2750" b="1" dirty="0">
                <a:solidFill>
                  <a:srgbClr val="FFFFFF"/>
                </a:solidFill>
                <a:latin typeface="Arial"/>
                <a:cs typeface="Arial"/>
              </a:rPr>
              <a:t>Improving</a:t>
            </a:r>
            <a:r>
              <a:rPr sz="2750" b="1" spc="110" dirty="0">
                <a:solidFill>
                  <a:srgbClr val="FFFFFF"/>
                </a:solidFill>
                <a:latin typeface="Arial"/>
                <a:cs typeface="Arial"/>
              </a:rPr>
              <a:t> </a:t>
            </a:r>
            <a:r>
              <a:rPr sz="2750" b="1" dirty="0">
                <a:solidFill>
                  <a:srgbClr val="FFFFFF"/>
                </a:solidFill>
                <a:latin typeface="Arial"/>
                <a:cs typeface="Arial"/>
              </a:rPr>
              <a:t>Culture</a:t>
            </a:r>
            <a:r>
              <a:rPr sz="2750" b="1" spc="145" dirty="0">
                <a:solidFill>
                  <a:srgbClr val="FFFFFF"/>
                </a:solidFill>
                <a:latin typeface="Arial"/>
                <a:cs typeface="Arial"/>
              </a:rPr>
              <a:t> </a:t>
            </a:r>
            <a:r>
              <a:rPr sz="2750" dirty="0">
                <a:solidFill>
                  <a:srgbClr val="FFFFFF"/>
                </a:solidFill>
                <a:latin typeface="Arial"/>
                <a:cs typeface="Arial"/>
              </a:rPr>
              <a:t>–</a:t>
            </a:r>
            <a:r>
              <a:rPr sz="2750" b="1" spc="145" dirty="0">
                <a:solidFill>
                  <a:srgbClr val="FFFFFF"/>
                </a:solidFill>
                <a:latin typeface="Arial"/>
                <a:cs typeface="Arial"/>
              </a:rPr>
              <a:t> </a:t>
            </a:r>
            <a:r>
              <a:rPr sz="2750" dirty="0">
                <a:solidFill>
                  <a:srgbClr val="FFFFFF"/>
                </a:solidFill>
                <a:latin typeface="Arial"/>
                <a:cs typeface="Arial"/>
              </a:rPr>
              <a:t>Being</a:t>
            </a:r>
            <a:r>
              <a:rPr sz="2750" spc="125" dirty="0">
                <a:solidFill>
                  <a:srgbClr val="FFFFFF"/>
                </a:solidFill>
                <a:latin typeface="Arial"/>
                <a:cs typeface="Arial"/>
              </a:rPr>
              <a:t> </a:t>
            </a:r>
            <a:r>
              <a:rPr sz="2750" dirty="0">
                <a:solidFill>
                  <a:srgbClr val="FFFFFF"/>
                </a:solidFill>
                <a:latin typeface="Arial"/>
                <a:cs typeface="Arial"/>
              </a:rPr>
              <a:t>open</a:t>
            </a:r>
            <a:r>
              <a:rPr sz="2750" spc="120" dirty="0">
                <a:solidFill>
                  <a:srgbClr val="FFFFFF"/>
                </a:solidFill>
                <a:latin typeface="Arial"/>
                <a:cs typeface="Arial"/>
              </a:rPr>
              <a:t> </a:t>
            </a:r>
            <a:r>
              <a:rPr sz="2750" dirty="0">
                <a:solidFill>
                  <a:srgbClr val="FFFFFF"/>
                </a:solidFill>
                <a:latin typeface="Arial"/>
                <a:cs typeface="Arial"/>
              </a:rPr>
              <a:t>and</a:t>
            </a:r>
            <a:r>
              <a:rPr sz="2750" spc="125" dirty="0">
                <a:solidFill>
                  <a:srgbClr val="FFFFFF"/>
                </a:solidFill>
                <a:latin typeface="Arial"/>
                <a:cs typeface="Arial"/>
              </a:rPr>
              <a:t> </a:t>
            </a:r>
            <a:r>
              <a:rPr sz="2750" spc="-10" dirty="0">
                <a:solidFill>
                  <a:srgbClr val="FFFFFF"/>
                </a:solidFill>
                <a:latin typeface="Arial"/>
                <a:cs typeface="Arial"/>
              </a:rPr>
              <a:t>transparent</a:t>
            </a:r>
            <a:endParaRPr sz="2750" dirty="0">
              <a:latin typeface="Arial"/>
              <a:cs typeface="Arial"/>
            </a:endParaRPr>
          </a:p>
        </p:txBody>
      </p:sp>
      <p:sp>
        <p:nvSpPr>
          <p:cNvPr id="4" name="Rectangle: Rounded Corners 3">
            <a:extLst>
              <a:ext uri="{FF2B5EF4-FFF2-40B4-BE49-F238E27FC236}">
                <a16:creationId xmlns:a16="http://schemas.microsoft.com/office/drawing/2014/main" id="{C5D38106-7CB0-A63A-D6B3-7774EA3EEE1B}"/>
              </a:ext>
            </a:extLst>
          </p:cNvPr>
          <p:cNvSpPr/>
          <p:nvPr/>
        </p:nvSpPr>
        <p:spPr>
          <a:xfrm>
            <a:off x="7278604" y="3816065"/>
            <a:ext cx="4619657" cy="1561105"/>
          </a:xfrm>
          <a:prstGeom prst="roundRect">
            <a:avLst/>
          </a:prstGeom>
          <a:solidFill>
            <a:srgbClr val="008E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36B71E5-BA6F-3E03-40EC-C25932C2A3F9}"/>
              </a:ext>
            </a:extLst>
          </p:cNvPr>
          <p:cNvSpPr/>
          <p:nvPr/>
        </p:nvSpPr>
        <p:spPr>
          <a:xfrm>
            <a:off x="559435" y="3712166"/>
            <a:ext cx="3191470" cy="2376944"/>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C3AA50A-E80E-6862-1FE8-8BED07103F97}"/>
              </a:ext>
            </a:extLst>
          </p:cNvPr>
          <p:cNvSpPr/>
          <p:nvPr/>
        </p:nvSpPr>
        <p:spPr>
          <a:xfrm>
            <a:off x="3748381" y="3713139"/>
            <a:ext cx="3085135" cy="2376177"/>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75DC206-3656-99F9-9C1D-F669B0BFC040}"/>
              </a:ext>
            </a:extLst>
          </p:cNvPr>
          <p:cNvSpPr txBox="1"/>
          <p:nvPr/>
        </p:nvSpPr>
        <p:spPr>
          <a:xfrm>
            <a:off x="944502" y="1344929"/>
            <a:ext cx="2463579" cy="646331"/>
          </a:xfrm>
          <a:prstGeom prst="rect">
            <a:avLst/>
          </a:prstGeom>
          <a:noFill/>
        </p:spPr>
        <p:txBody>
          <a:bodyPr wrap="square" rtlCol="0">
            <a:spAutoFit/>
          </a:bodyPr>
          <a:lstStyle/>
          <a:p>
            <a:r>
              <a:rPr lang="en-GB" sz="1100" b="1">
                <a:solidFill>
                  <a:srgbClr val="0190D4"/>
                </a:solidFill>
                <a:latin typeface="Arial" panose="020B0604020202020204" pitchFamily="34" charset="0"/>
                <a:cs typeface="Arial" panose="020B0604020202020204" pitchFamily="34" charset="0"/>
              </a:rPr>
              <a:t>QA1: How would you rate NSFT’s approach to partnership working?</a:t>
            </a:r>
          </a:p>
          <a:p>
            <a:endParaRPr lang="en-GB" sz="1400" b="1">
              <a:solidFill>
                <a:srgbClr val="0190D4"/>
              </a:solidFill>
              <a:latin typeface="Arial" panose="020B0604020202020204" pitchFamily="34" charset="0"/>
              <a:cs typeface="Arial" panose="020B0604020202020204" pitchFamily="34" charset="0"/>
            </a:endParaRPr>
          </a:p>
        </p:txBody>
      </p:sp>
      <p:graphicFrame>
        <p:nvGraphicFramePr>
          <p:cNvPr id="8" name="Chart 7">
            <a:extLst>
              <a:ext uri="{FF2B5EF4-FFF2-40B4-BE49-F238E27FC236}">
                <a16:creationId xmlns:a16="http://schemas.microsoft.com/office/drawing/2014/main" id="{3A6F2687-BDF4-3E13-4897-F75468332650}"/>
              </a:ext>
            </a:extLst>
          </p:cNvPr>
          <p:cNvGraphicFramePr>
            <a:graphicFrameLocks/>
          </p:cNvGraphicFramePr>
          <p:nvPr>
            <p:extLst>
              <p:ext uri="{D42A27DB-BD31-4B8C-83A1-F6EECF244321}">
                <p14:modId xmlns:p14="http://schemas.microsoft.com/office/powerpoint/2010/main" val="1204581313"/>
              </p:ext>
            </p:extLst>
          </p:nvPr>
        </p:nvGraphicFramePr>
        <p:xfrm>
          <a:off x="444629" y="1816563"/>
          <a:ext cx="3589020" cy="18956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7D4CC556-F034-BC15-ECF2-EA87238748AB}"/>
              </a:ext>
            </a:extLst>
          </p:cNvPr>
          <p:cNvGraphicFramePr>
            <a:graphicFrameLocks/>
          </p:cNvGraphicFramePr>
          <p:nvPr>
            <p:extLst>
              <p:ext uri="{D42A27DB-BD31-4B8C-83A1-F6EECF244321}">
                <p14:modId xmlns:p14="http://schemas.microsoft.com/office/powerpoint/2010/main" val="1261067521"/>
              </p:ext>
            </p:extLst>
          </p:nvPr>
        </p:nvGraphicFramePr>
        <p:xfrm>
          <a:off x="3746484" y="1847518"/>
          <a:ext cx="3104885" cy="1821305"/>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AD972466-937E-11AC-6FBC-858F8ABA623D}"/>
              </a:ext>
            </a:extLst>
          </p:cNvPr>
          <p:cNvSpPr txBox="1"/>
          <p:nvPr/>
        </p:nvSpPr>
        <p:spPr>
          <a:xfrm>
            <a:off x="3748381" y="1331429"/>
            <a:ext cx="3188945" cy="600164"/>
          </a:xfrm>
          <a:prstGeom prst="rect">
            <a:avLst/>
          </a:prstGeom>
          <a:noFill/>
        </p:spPr>
        <p:txBody>
          <a:bodyPr wrap="square" rtlCol="0">
            <a:spAutoFit/>
          </a:bodyPr>
          <a:lstStyle/>
          <a:p>
            <a:r>
              <a:rPr lang="en-GB" sz="1100" b="1">
                <a:solidFill>
                  <a:srgbClr val="0190D4"/>
                </a:solidFill>
                <a:latin typeface="Arial" panose="020B0604020202020204" pitchFamily="34" charset="0"/>
                <a:cs typeface="Arial" panose="020B0604020202020204" pitchFamily="34" charset="0"/>
              </a:rPr>
              <a:t>QA2: Is NSFT involving and engaging with the right individuals and organisations on key decisions?  </a:t>
            </a:r>
          </a:p>
        </p:txBody>
      </p:sp>
      <p:sp>
        <p:nvSpPr>
          <p:cNvPr id="11" name="TextBox 10">
            <a:extLst>
              <a:ext uri="{FF2B5EF4-FFF2-40B4-BE49-F238E27FC236}">
                <a16:creationId xmlns:a16="http://schemas.microsoft.com/office/drawing/2014/main" id="{DE37B69A-266E-8E7B-6852-5ED9776EB250}"/>
              </a:ext>
            </a:extLst>
          </p:cNvPr>
          <p:cNvSpPr txBox="1"/>
          <p:nvPr/>
        </p:nvSpPr>
        <p:spPr>
          <a:xfrm>
            <a:off x="934564" y="3721873"/>
            <a:ext cx="2543090" cy="430887"/>
          </a:xfrm>
          <a:prstGeom prst="rect">
            <a:avLst/>
          </a:prstGeom>
          <a:noFill/>
        </p:spPr>
        <p:txBody>
          <a:bodyPr wrap="square" rtlCol="0">
            <a:spAutoFit/>
          </a:bodyPr>
          <a:lstStyle/>
          <a:p>
            <a:r>
              <a:rPr lang="en-GB" sz="1100" b="1">
                <a:solidFill>
                  <a:srgbClr val="0190D4"/>
                </a:solidFill>
                <a:latin typeface="Arial" panose="020B0604020202020204" pitchFamily="34" charset="0"/>
                <a:cs typeface="Arial" panose="020B0604020202020204" pitchFamily="34" charset="0"/>
              </a:rPr>
              <a:t>QB1: How would you rate their openness and transparency? </a:t>
            </a:r>
          </a:p>
        </p:txBody>
      </p:sp>
      <p:sp>
        <p:nvSpPr>
          <p:cNvPr id="12" name="TextBox 11">
            <a:extLst>
              <a:ext uri="{FF2B5EF4-FFF2-40B4-BE49-F238E27FC236}">
                <a16:creationId xmlns:a16="http://schemas.microsoft.com/office/drawing/2014/main" id="{1FE3F1A5-586C-2871-12DF-3DB974A35CC9}"/>
              </a:ext>
            </a:extLst>
          </p:cNvPr>
          <p:cNvSpPr txBox="1"/>
          <p:nvPr/>
        </p:nvSpPr>
        <p:spPr>
          <a:xfrm>
            <a:off x="3960002" y="3708373"/>
            <a:ext cx="2873515" cy="600164"/>
          </a:xfrm>
          <a:prstGeom prst="rect">
            <a:avLst/>
          </a:prstGeom>
          <a:noFill/>
        </p:spPr>
        <p:txBody>
          <a:bodyPr wrap="square" rtlCol="0">
            <a:spAutoFit/>
          </a:bodyPr>
          <a:lstStyle/>
          <a:p>
            <a:r>
              <a:rPr lang="en-GB" sz="1100" b="1">
                <a:solidFill>
                  <a:srgbClr val="0190D4"/>
                </a:solidFill>
                <a:latin typeface="Arial" panose="020B0604020202020204" pitchFamily="34" charset="0"/>
                <a:cs typeface="Arial" panose="020B0604020202020204" pitchFamily="34" charset="0"/>
              </a:rPr>
              <a:t>QB2: Do you feel they are getting better at listening to the views of patients and the public? </a:t>
            </a:r>
          </a:p>
        </p:txBody>
      </p:sp>
      <p:graphicFrame>
        <p:nvGraphicFramePr>
          <p:cNvPr id="13" name="Chart 12">
            <a:extLst>
              <a:ext uri="{FF2B5EF4-FFF2-40B4-BE49-F238E27FC236}">
                <a16:creationId xmlns:a16="http://schemas.microsoft.com/office/drawing/2014/main" id="{5BC94A99-4091-BA34-31E1-42D299F9833F}"/>
              </a:ext>
            </a:extLst>
          </p:cNvPr>
          <p:cNvGraphicFramePr>
            <a:graphicFrameLocks/>
          </p:cNvGraphicFramePr>
          <p:nvPr>
            <p:extLst>
              <p:ext uri="{D42A27DB-BD31-4B8C-83A1-F6EECF244321}">
                <p14:modId xmlns:p14="http://schemas.microsoft.com/office/powerpoint/2010/main" val="4104735209"/>
              </p:ext>
            </p:extLst>
          </p:nvPr>
        </p:nvGraphicFramePr>
        <p:xfrm>
          <a:off x="434300" y="4220232"/>
          <a:ext cx="3589020" cy="189560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a:extLst>
              <a:ext uri="{FF2B5EF4-FFF2-40B4-BE49-F238E27FC236}">
                <a16:creationId xmlns:a16="http://schemas.microsoft.com/office/drawing/2014/main" id="{3B8C755C-0F27-CFDD-D6E0-AD8D981AF1B5}"/>
              </a:ext>
            </a:extLst>
          </p:cNvPr>
          <p:cNvGraphicFramePr>
            <a:graphicFrameLocks/>
          </p:cNvGraphicFramePr>
          <p:nvPr>
            <p:extLst>
              <p:ext uri="{D42A27DB-BD31-4B8C-83A1-F6EECF244321}">
                <p14:modId xmlns:p14="http://schemas.microsoft.com/office/powerpoint/2010/main" val="1859153013"/>
              </p:ext>
            </p:extLst>
          </p:nvPr>
        </p:nvGraphicFramePr>
        <p:xfrm>
          <a:off x="3969941" y="4199892"/>
          <a:ext cx="2677121" cy="1958791"/>
        </p:xfrm>
        <a:graphic>
          <a:graphicData uri="http://schemas.openxmlformats.org/drawingml/2006/chart">
            <c:chart xmlns:c="http://schemas.openxmlformats.org/drawingml/2006/chart" xmlns:r="http://schemas.openxmlformats.org/officeDocument/2006/relationships" r:id="rId6"/>
          </a:graphicData>
        </a:graphic>
      </p:graphicFrame>
      <p:sp>
        <p:nvSpPr>
          <p:cNvPr id="15" name="Rectangle 14">
            <a:extLst>
              <a:ext uri="{FF2B5EF4-FFF2-40B4-BE49-F238E27FC236}">
                <a16:creationId xmlns:a16="http://schemas.microsoft.com/office/drawing/2014/main" id="{1A0E4792-FC86-81E2-9806-F1734BE0F7DC}"/>
              </a:ext>
            </a:extLst>
          </p:cNvPr>
          <p:cNvSpPr/>
          <p:nvPr/>
        </p:nvSpPr>
        <p:spPr>
          <a:xfrm>
            <a:off x="559435" y="1331282"/>
            <a:ext cx="3188945" cy="2376944"/>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A5C9BF8-3901-417C-1947-DCFB2C8FAB98}"/>
              </a:ext>
            </a:extLst>
          </p:cNvPr>
          <p:cNvSpPr/>
          <p:nvPr/>
        </p:nvSpPr>
        <p:spPr>
          <a:xfrm>
            <a:off x="3748381" y="1331281"/>
            <a:ext cx="3085135" cy="2376177"/>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DB9E249-073C-4C7A-E92C-AEA6EEB3FFAC}"/>
              </a:ext>
            </a:extLst>
          </p:cNvPr>
          <p:cNvSpPr txBox="1"/>
          <p:nvPr/>
        </p:nvSpPr>
        <p:spPr>
          <a:xfrm>
            <a:off x="369911" y="883150"/>
            <a:ext cx="8749596" cy="584775"/>
          </a:xfrm>
          <a:prstGeom prst="rect">
            <a:avLst/>
          </a:prstGeom>
          <a:noFill/>
        </p:spPr>
        <p:txBody>
          <a:bodyPr wrap="square" lIns="91440" tIns="45720" rIns="91440" bIns="45720" anchor="t">
            <a:spAutoFit/>
          </a:bodyPr>
          <a:lstStyle/>
          <a:p>
            <a:pPr algn="ctr">
              <a:buClr>
                <a:srgbClr val="2D2E88"/>
              </a:buClr>
            </a:pPr>
            <a:r>
              <a:rPr lang="en-GB" sz="1600" b="1" dirty="0">
                <a:solidFill>
                  <a:srgbClr val="292A86"/>
                </a:solidFill>
                <a:latin typeface="Arial"/>
                <a:cs typeface="Arial"/>
              </a:rPr>
              <a:t>Summary results from our independent Stakeholder Survey of partners (Autumn 2024)</a:t>
            </a:r>
          </a:p>
          <a:p>
            <a:pPr algn="ctr"/>
            <a:endParaRPr lang="en-GB" sz="1600" b="1" dirty="0">
              <a:solidFill>
                <a:srgbClr val="292A86"/>
              </a:solidFill>
              <a:latin typeface="Arial"/>
              <a:cs typeface="Arial"/>
            </a:endParaRPr>
          </a:p>
        </p:txBody>
      </p:sp>
      <p:sp>
        <p:nvSpPr>
          <p:cNvPr id="18" name="TextBox 17">
            <a:extLst>
              <a:ext uri="{FF2B5EF4-FFF2-40B4-BE49-F238E27FC236}">
                <a16:creationId xmlns:a16="http://schemas.microsoft.com/office/drawing/2014/main" id="{7B41DEC9-CD00-68B3-BE75-D12DB37C6842}"/>
              </a:ext>
            </a:extLst>
          </p:cNvPr>
          <p:cNvSpPr txBox="1"/>
          <p:nvPr/>
        </p:nvSpPr>
        <p:spPr>
          <a:xfrm>
            <a:off x="7529618" y="3918983"/>
            <a:ext cx="4143625" cy="1246495"/>
          </a:xfrm>
          <a:prstGeom prst="rect">
            <a:avLst/>
          </a:prstGeom>
          <a:noFill/>
        </p:spPr>
        <p:txBody>
          <a:bodyPr wrap="square" lIns="91440" tIns="45720" rIns="91440" bIns="45720" anchor="t">
            <a:spAutoFit/>
          </a:bodyPr>
          <a:lstStyle/>
          <a:p>
            <a:pPr algn="ctr"/>
            <a:r>
              <a:rPr lang="en-GB" sz="1500" b="0" u="none" strike="noStrike" dirty="0">
                <a:solidFill>
                  <a:srgbClr val="FFFFFF"/>
                </a:solidFill>
                <a:effectLst/>
                <a:latin typeface="Arial"/>
                <a:cs typeface="Arial"/>
              </a:rPr>
              <a:t>“Getting better, they are now involving the right people to make certain decisions - especially in light of the geography they work across”.</a:t>
            </a:r>
          </a:p>
          <a:p>
            <a:pPr algn="ctr"/>
            <a:endParaRPr lang="en-GB" sz="1500" dirty="0">
              <a:solidFill>
                <a:srgbClr val="FFFFFF"/>
              </a:solidFill>
              <a:latin typeface="Arial"/>
              <a:cs typeface="Arial"/>
            </a:endParaRPr>
          </a:p>
          <a:p>
            <a:pPr algn="ctr"/>
            <a:r>
              <a:rPr lang="en-GB" sz="1500" b="1" dirty="0">
                <a:solidFill>
                  <a:srgbClr val="FFFFFF"/>
                </a:solidFill>
                <a:latin typeface="Arial"/>
                <a:cs typeface="Arial"/>
              </a:rPr>
              <a:t>Anonymous</a:t>
            </a:r>
            <a:endParaRPr lang="en-US" sz="1500" b="1" dirty="0">
              <a:solidFill>
                <a:srgbClr val="FFFFFF"/>
              </a:solidFill>
              <a:latin typeface="Arial"/>
              <a:cs typeface="Arial"/>
            </a:endParaRPr>
          </a:p>
        </p:txBody>
      </p:sp>
      <p:sp>
        <p:nvSpPr>
          <p:cNvPr id="19" name="Rectangle: Rounded Corners 18">
            <a:extLst>
              <a:ext uri="{FF2B5EF4-FFF2-40B4-BE49-F238E27FC236}">
                <a16:creationId xmlns:a16="http://schemas.microsoft.com/office/drawing/2014/main" id="{4FA25D61-369C-225D-A5E1-F9803271352F}"/>
              </a:ext>
            </a:extLst>
          </p:cNvPr>
          <p:cNvSpPr/>
          <p:nvPr/>
        </p:nvSpPr>
        <p:spPr>
          <a:xfrm>
            <a:off x="7250119" y="1576691"/>
            <a:ext cx="4619657" cy="1561105"/>
          </a:xfrm>
          <a:prstGeom prst="roundRect">
            <a:avLst/>
          </a:prstGeom>
          <a:solidFill>
            <a:srgbClr val="006A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Isosceles Triangle 19">
            <a:extLst>
              <a:ext uri="{FF2B5EF4-FFF2-40B4-BE49-F238E27FC236}">
                <a16:creationId xmlns:a16="http://schemas.microsoft.com/office/drawing/2014/main" id="{FA9D7DF0-D5FE-A83C-7648-536DCDA8ADAC}"/>
              </a:ext>
            </a:extLst>
          </p:cNvPr>
          <p:cNvSpPr/>
          <p:nvPr/>
        </p:nvSpPr>
        <p:spPr>
          <a:xfrm rot="11760000">
            <a:off x="7471267" y="3042084"/>
            <a:ext cx="627983" cy="603830"/>
          </a:xfrm>
          <a:prstGeom prst="triangle">
            <a:avLst/>
          </a:prstGeom>
          <a:solidFill>
            <a:srgbClr val="006A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Content Placeholder 2">
            <a:extLst>
              <a:ext uri="{FF2B5EF4-FFF2-40B4-BE49-F238E27FC236}">
                <a16:creationId xmlns:a16="http://schemas.microsoft.com/office/drawing/2014/main" id="{AC3B3D76-2987-D9FC-FBCC-ED3C6E981E49}"/>
              </a:ext>
            </a:extLst>
          </p:cNvPr>
          <p:cNvSpPr txBox="1">
            <a:spLocks/>
          </p:cNvSpPr>
          <p:nvPr/>
        </p:nvSpPr>
        <p:spPr>
          <a:xfrm>
            <a:off x="7456298" y="1716450"/>
            <a:ext cx="4215746" cy="14288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500" b="0" u="none" strike="noStrike">
                <a:solidFill>
                  <a:srgbClr val="FFFFFF"/>
                </a:solidFill>
                <a:effectLst/>
                <a:latin typeface="Arial"/>
                <a:cs typeface="Arial"/>
              </a:rPr>
              <a:t>“It is improving - the exec leadership within the Trust has dramatically changed, this has shone through in the </a:t>
            </a:r>
            <a:r>
              <a:rPr lang="en-GB" sz="1500">
                <a:solidFill>
                  <a:srgbClr val="FFFFFF"/>
                </a:solidFill>
                <a:latin typeface="Arial"/>
                <a:cs typeface="Arial"/>
              </a:rPr>
              <a:t>Listening</a:t>
            </a:r>
            <a:r>
              <a:rPr lang="en-GB" sz="1500" b="0" u="none" strike="noStrike">
                <a:solidFill>
                  <a:srgbClr val="FFFFFF"/>
                </a:solidFill>
                <a:effectLst/>
                <a:latin typeface="Arial"/>
                <a:cs typeface="Arial"/>
              </a:rPr>
              <a:t> into </a:t>
            </a:r>
            <a:r>
              <a:rPr lang="en-GB" sz="1500">
                <a:solidFill>
                  <a:srgbClr val="FFFFFF"/>
                </a:solidFill>
                <a:latin typeface="Arial"/>
                <a:cs typeface="Arial"/>
              </a:rPr>
              <a:t>Action</a:t>
            </a:r>
            <a:r>
              <a:rPr lang="en-GB" sz="1500" b="0" u="none" strike="noStrike">
                <a:solidFill>
                  <a:srgbClr val="FFFFFF"/>
                </a:solidFill>
                <a:effectLst/>
                <a:latin typeface="Arial"/>
                <a:cs typeface="Arial"/>
              </a:rPr>
              <a:t> process and this has been a huge driver for change”.</a:t>
            </a:r>
            <a:r>
              <a:rPr lang="en-GB" sz="1500">
                <a:solidFill>
                  <a:srgbClr val="FFFFFF"/>
                </a:solidFill>
                <a:latin typeface="Arial"/>
                <a:cs typeface="Arial"/>
              </a:rPr>
              <a:t> </a:t>
            </a:r>
          </a:p>
          <a:p>
            <a:pPr marL="0" indent="0" algn="ctr">
              <a:buFont typeface="Arial" panose="020B0604020202020204" pitchFamily="34" charset="0"/>
              <a:buNone/>
            </a:pPr>
            <a:r>
              <a:rPr lang="en-GB" sz="1500" b="1">
                <a:solidFill>
                  <a:srgbClr val="FFFFFF"/>
                </a:solidFill>
                <a:latin typeface="Arial"/>
                <a:cs typeface="Arial"/>
              </a:rPr>
              <a:t>Anonymous</a:t>
            </a:r>
          </a:p>
        </p:txBody>
      </p:sp>
      <p:sp>
        <p:nvSpPr>
          <p:cNvPr id="22" name="Isosceles Triangle 21">
            <a:extLst>
              <a:ext uri="{FF2B5EF4-FFF2-40B4-BE49-F238E27FC236}">
                <a16:creationId xmlns:a16="http://schemas.microsoft.com/office/drawing/2014/main" id="{BDF3306C-47FD-8E17-8394-D896EA55E245}"/>
              </a:ext>
            </a:extLst>
          </p:cNvPr>
          <p:cNvSpPr/>
          <p:nvPr/>
        </p:nvSpPr>
        <p:spPr>
          <a:xfrm rot="11760000">
            <a:off x="10925191" y="5210243"/>
            <a:ext cx="627983" cy="603830"/>
          </a:xfrm>
          <a:prstGeom prst="triangle">
            <a:avLst/>
          </a:prstGeom>
          <a:solidFill>
            <a:srgbClr val="008E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1528346C-AE17-3863-D0DC-50EE10FDDE7A}"/>
              </a:ext>
            </a:extLst>
          </p:cNvPr>
          <p:cNvSpPr/>
          <p:nvPr/>
        </p:nvSpPr>
        <p:spPr>
          <a:xfrm>
            <a:off x="2896132" y="2796681"/>
            <a:ext cx="954856" cy="954856"/>
          </a:xfrm>
          <a:prstGeom prst="ellipse">
            <a:avLst/>
          </a:prstGeom>
          <a:solidFill>
            <a:srgbClr val="008E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B4586EFB-8078-7C29-7E24-1A3672DEFE09}"/>
              </a:ext>
            </a:extLst>
          </p:cNvPr>
          <p:cNvSpPr txBox="1"/>
          <p:nvPr/>
        </p:nvSpPr>
        <p:spPr>
          <a:xfrm>
            <a:off x="2921733" y="2930159"/>
            <a:ext cx="919359" cy="738664"/>
          </a:xfrm>
          <a:prstGeom prst="rect">
            <a:avLst/>
          </a:prstGeom>
          <a:noFill/>
        </p:spPr>
        <p:txBody>
          <a:bodyPr wrap="square">
            <a:spAutoFit/>
          </a:bodyPr>
          <a:lstStyle/>
          <a:p>
            <a:pPr algn="ctr"/>
            <a:r>
              <a:rPr lang="en-US" sz="800" b="1" dirty="0">
                <a:solidFill>
                  <a:schemeClr val="bg1"/>
                </a:solidFill>
                <a:latin typeface="Arial" panose="020B0604020202020204" pitchFamily="34" charset="0"/>
                <a:cs typeface="Arial" panose="020B0604020202020204" pitchFamily="34" charset="0"/>
              </a:rPr>
              <a:t>Overall recognition of improvement </a:t>
            </a:r>
            <a:r>
              <a:rPr lang="en-US" b="1" dirty="0">
                <a:solidFill>
                  <a:schemeClr val="bg1"/>
                </a:solidFill>
                <a:latin typeface="Arial" panose="020B0604020202020204" pitchFamily="34" charset="0"/>
                <a:cs typeface="Arial" panose="020B0604020202020204" pitchFamily="34" charset="0"/>
              </a:rPr>
              <a:t>90%</a:t>
            </a:r>
          </a:p>
        </p:txBody>
      </p:sp>
      <p:sp>
        <p:nvSpPr>
          <p:cNvPr id="25" name="Oval 24">
            <a:extLst>
              <a:ext uri="{FF2B5EF4-FFF2-40B4-BE49-F238E27FC236}">
                <a16:creationId xmlns:a16="http://schemas.microsoft.com/office/drawing/2014/main" id="{8A332CB1-5E29-D73B-7886-212426C3FCD8}"/>
              </a:ext>
            </a:extLst>
          </p:cNvPr>
          <p:cNvSpPr/>
          <p:nvPr/>
        </p:nvSpPr>
        <p:spPr>
          <a:xfrm>
            <a:off x="6131014" y="2790432"/>
            <a:ext cx="954856" cy="954856"/>
          </a:xfrm>
          <a:prstGeom prst="ellipse">
            <a:avLst/>
          </a:prstGeom>
          <a:solidFill>
            <a:srgbClr val="008E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a:extLst>
              <a:ext uri="{FF2B5EF4-FFF2-40B4-BE49-F238E27FC236}">
                <a16:creationId xmlns:a16="http://schemas.microsoft.com/office/drawing/2014/main" id="{BE7AD5C1-FFD7-50B8-C1F7-83FC9D831806}"/>
              </a:ext>
            </a:extLst>
          </p:cNvPr>
          <p:cNvSpPr txBox="1"/>
          <p:nvPr/>
        </p:nvSpPr>
        <p:spPr>
          <a:xfrm>
            <a:off x="6156615" y="2923910"/>
            <a:ext cx="919359" cy="738664"/>
          </a:xfrm>
          <a:prstGeom prst="rect">
            <a:avLst/>
          </a:prstGeom>
          <a:noFill/>
        </p:spPr>
        <p:txBody>
          <a:bodyPr wrap="square">
            <a:spAutoFit/>
          </a:bodyPr>
          <a:lstStyle/>
          <a:p>
            <a:pPr algn="ctr"/>
            <a:r>
              <a:rPr lang="en-US" sz="800" b="1" dirty="0">
                <a:solidFill>
                  <a:schemeClr val="bg1"/>
                </a:solidFill>
                <a:latin typeface="Arial" panose="020B0604020202020204" pitchFamily="34" charset="0"/>
                <a:cs typeface="Arial" panose="020B0604020202020204" pitchFamily="34" charset="0"/>
              </a:rPr>
              <a:t>Overall recognition of improvement </a:t>
            </a:r>
            <a:r>
              <a:rPr lang="en-US" b="1" dirty="0">
                <a:solidFill>
                  <a:schemeClr val="bg1"/>
                </a:solidFill>
                <a:latin typeface="Arial" panose="020B0604020202020204" pitchFamily="34" charset="0"/>
                <a:cs typeface="Arial" panose="020B0604020202020204" pitchFamily="34" charset="0"/>
              </a:rPr>
              <a:t>76%</a:t>
            </a:r>
          </a:p>
        </p:txBody>
      </p:sp>
      <p:sp>
        <p:nvSpPr>
          <p:cNvPr id="27" name="Oval 26">
            <a:extLst>
              <a:ext uri="{FF2B5EF4-FFF2-40B4-BE49-F238E27FC236}">
                <a16:creationId xmlns:a16="http://schemas.microsoft.com/office/drawing/2014/main" id="{7D6DA740-3C42-32B0-E611-91FCE567300F}"/>
              </a:ext>
            </a:extLst>
          </p:cNvPr>
          <p:cNvSpPr/>
          <p:nvPr/>
        </p:nvSpPr>
        <p:spPr>
          <a:xfrm>
            <a:off x="2870531" y="5243692"/>
            <a:ext cx="954856" cy="954856"/>
          </a:xfrm>
          <a:prstGeom prst="ellipse">
            <a:avLst/>
          </a:prstGeom>
          <a:solidFill>
            <a:srgbClr val="008E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Box 27">
            <a:extLst>
              <a:ext uri="{FF2B5EF4-FFF2-40B4-BE49-F238E27FC236}">
                <a16:creationId xmlns:a16="http://schemas.microsoft.com/office/drawing/2014/main" id="{955905D3-84B0-0B3A-8441-ED16BEF0D245}"/>
              </a:ext>
            </a:extLst>
          </p:cNvPr>
          <p:cNvSpPr txBox="1"/>
          <p:nvPr/>
        </p:nvSpPr>
        <p:spPr>
          <a:xfrm>
            <a:off x="2896132" y="5377170"/>
            <a:ext cx="919359" cy="738664"/>
          </a:xfrm>
          <a:prstGeom prst="rect">
            <a:avLst/>
          </a:prstGeom>
          <a:noFill/>
        </p:spPr>
        <p:txBody>
          <a:bodyPr wrap="square">
            <a:spAutoFit/>
          </a:bodyPr>
          <a:lstStyle/>
          <a:p>
            <a:pPr algn="ctr"/>
            <a:r>
              <a:rPr lang="en-US" sz="800" b="1" dirty="0">
                <a:solidFill>
                  <a:schemeClr val="bg1"/>
                </a:solidFill>
                <a:latin typeface="Arial" panose="020B0604020202020204" pitchFamily="34" charset="0"/>
                <a:cs typeface="Arial" panose="020B0604020202020204" pitchFamily="34" charset="0"/>
              </a:rPr>
              <a:t>Overall recognition of improvement </a:t>
            </a:r>
            <a:r>
              <a:rPr lang="en-US" b="1" dirty="0">
                <a:solidFill>
                  <a:schemeClr val="bg1"/>
                </a:solidFill>
                <a:latin typeface="Arial" panose="020B0604020202020204" pitchFamily="34" charset="0"/>
                <a:cs typeface="Arial" panose="020B0604020202020204" pitchFamily="34" charset="0"/>
              </a:rPr>
              <a:t>81%</a:t>
            </a:r>
          </a:p>
        </p:txBody>
      </p:sp>
      <p:sp>
        <p:nvSpPr>
          <p:cNvPr id="29" name="Oval 28">
            <a:extLst>
              <a:ext uri="{FF2B5EF4-FFF2-40B4-BE49-F238E27FC236}">
                <a16:creationId xmlns:a16="http://schemas.microsoft.com/office/drawing/2014/main" id="{6EAE08C0-C8E4-4782-3A6B-7D888D24E410}"/>
              </a:ext>
            </a:extLst>
          </p:cNvPr>
          <p:cNvSpPr/>
          <p:nvPr/>
        </p:nvSpPr>
        <p:spPr>
          <a:xfrm>
            <a:off x="6204944" y="5257319"/>
            <a:ext cx="954856" cy="954856"/>
          </a:xfrm>
          <a:prstGeom prst="ellipse">
            <a:avLst/>
          </a:prstGeom>
          <a:solidFill>
            <a:srgbClr val="008E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TextBox 29">
            <a:extLst>
              <a:ext uri="{FF2B5EF4-FFF2-40B4-BE49-F238E27FC236}">
                <a16:creationId xmlns:a16="http://schemas.microsoft.com/office/drawing/2014/main" id="{F9456757-E25C-BF1F-8A56-05ADDA98FF40}"/>
              </a:ext>
            </a:extLst>
          </p:cNvPr>
          <p:cNvSpPr txBox="1"/>
          <p:nvPr/>
        </p:nvSpPr>
        <p:spPr>
          <a:xfrm>
            <a:off x="6230545" y="5390797"/>
            <a:ext cx="919359" cy="738664"/>
          </a:xfrm>
          <a:prstGeom prst="rect">
            <a:avLst/>
          </a:prstGeom>
          <a:noFill/>
        </p:spPr>
        <p:txBody>
          <a:bodyPr wrap="square">
            <a:spAutoFit/>
          </a:bodyPr>
          <a:lstStyle/>
          <a:p>
            <a:pPr algn="ctr"/>
            <a:r>
              <a:rPr lang="en-US" sz="800" b="1" dirty="0">
                <a:solidFill>
                  <a:schemeClr val="bg1"/>
                </a:solidFill>
                <a:latin typeface="Arial" panose="020B0604020202020204" pitchFamily="34" charset="0"/>
                <a:cs typeface="Arial" panose="020B0604020202020204" pitchFamily="34" charset="0"/>
              </a:rPr>
              <a:t>Overall recognition of improvement </a:t>
            </a:r>
            <a:r>
              <a:rPr lang="en-US" b="1" dirty="0">
                <a:solidFill>
                  <a:schemeClr val="bg1"/>
                </a:solidFill>
                <a:latin typeface="Arial" panose="020B0604020202020204" pitchFamily="34" charset="0"/>
                <a:cs typeface="Arial" panose="020B0604020202020204" pitchFamily="34" charset="0"/>
              </a:rPr>
              <a:t>72%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CAFE6F8-46D1-31A8-A00B-E644CF8D6BF5}"/>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38442E7-ECF8-E70C-D924-0FEF540EC1A3}"/>
              </a:ext>
            </a:extLst>
          </p:cNvPr>
          <p:cNvSpPr/>
          <p:nvPr/>
        </p:nvSpPr>
        <p:spPr>
          <a:xfrm>
            <a:off x="-838200" y="270560"/>
            <a:ext cx="10163175" cy="713841"/>
          </a:xfrm>
          <a:prstGeom prst="roundRect">
            <a:avLst>
              <a:gd name="adj" fmla="val 23878"/>
            </a:avLst>
          </a:prstGeom>
          <a:solidFill>
            <a:srgbClr val="BE0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268221A-8444-1120-10E3-1FD14D88DD65}"/>
              </a:ext>
            </a:extLst>
          </p:cNvPr>
          <p:cNvSpPr txBox="1"/>
          <p:nvPr/>
        </p:nvSpPr>
        <p:spPr>
          <a:xfrm>
            <a:off x="581766" y="359600"/>
            <a:ext cx="11834903"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Improving Value </a:t>
            </a:r>
            <a:r>
              <a:rPr kumimoji="0" lang="en-US" sz="320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240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Efficiency, Value and Improvement</a:t>
            </a:r>
          </a:p>
        </p:txBody>
      </p:sp>
      <p:pic>
        <p:nvPicPr>
          <p:cNvPr id="12" name="Picture 11" descr="A rainbow colored line on a black background&#10;&#10;Description automatically generated">
            <a:extLst>
              <a:ext uri="{FF2B5EF4-FFF2-40B4-BE49-F238E27FC236}">
                <a16:creationId xmlns:a16="http://schemas.microsoft.com/office/drawing/2014/main" id="{5444E2DC-58D2-689C-C4A1-6D5546FB544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324975" y="4266905"/>
            <a:ext cx="2867025" cy="2060809"/>
          </a:xfrm>
          <a:prstGeom prst="rect">
            <a:avLst/>
          </a:prstGeom>
        </p:spPr>
      </p:pic>
      <p:pic>
        <p:nvPicPr>
          <p:cNvPr id="3" name="Picture 2">
            <a:extLst>
              <a:ext uri="{FF2B5EF4-FFF2-40B4-BE49-F238E27FC236}">
                <a16:creationId xmlns:a16="http://schemas.microsoft.com/office/drawing/2014/main" id="{C407DD5D-9960-D1E9-6BF5-35A1F0FDC1B8}"/>
              </a:ext>
            </a:extLst>
          </p:cNvPr>
          <p:cNvPicPr>
            <a:picLocks noChangeAspect="1"/>
          </p:cNvPicPr>
          <p:nvPr/>
        </p:nvPicPr>
        <p:blipFill>
          <a:blip r:embed="rId4"/>
          <a:stretch>
            <a:fillRect/>
          </a:stretch>
        </p:blipFill>
        <p:spPr>
          <a:xfrm>
            <a:off x="-931860" y="-270560"/>
            <a:ext cx="931860" cy="6858000"/>
          </a:xfrm>
          <a:prstGeom prst="rect">
            <a:avLst/>
          </a:prstGeom>
        </p:spPr>
      </p:pic>
      <p:sp>
        <p:nvSpPr>
          <p:cNvPr id="6" name="TextBox 5">
            <a:extLst>
              <a:ext uri="{FF2B5EF4-FFF2-40B4-BE49-F238E27FC236}">
                <a16:creationId xmlns:a16="http://schemas.microsoft.com/office/drawing/2014/main" id="{3820C051-D84F-5C74-90AE-87F3321F26A9}"/>
              </a:ext>
            </a:extLst>
          </p:cNvPr>
          <p:cNvSpPr txBox="1"/>
          <p:nvPr/>
        </p:nvSpPr>
        <p:spPr>
          <a:xfrm>
            <a:off x="523989" y="1256467"/>
            <a:ext cx="4673479" cy="5755422"/>
          </a:xfrm>
          <a:prstGeom prst="rect">
            <a:avLst/>
          </a:prstGeom>
          <a:noFill/>
        </p:spPr>
        <p:txBody>
          <a:bodyPr wrap="square" lIns="91440" tIns="45720" rIns="91440" bIns="45720" anchor="t">
            <a:spAutoFit/>
          </a:bodyPr>
          <a:lstStyle/>
          <a:p>
            <a:pPr marL="342900" marR="0" lvl="0" indent="-342900" algn="l" defTabSz="914400" rtl="0" eaLnBrk="1" fontAlgn="auto" latinLnBrk="0" hangingPunct="1">
              <a:lnSpc>
                <a:spcPct val="100000"/>
              </a:lnSpc>
              <a:spcBef>
                <a:spcPts val="0"/>
              </a:spcBef>
              <a:spcAft>
                <a:spcPts val="0"/>
              </a:spcAft>
              <a:buClr>
                <a:srgbClr val="BE007A"/>
              </a:buClr>
              <a:buSzTx/>
              <a:buFont typeface="Arial" panose="020B0604020202020204" pitchFamily="34" charset="0"/>
              <a:buChar char="•"/>
              <a:tabLst/>
              <a:defRPr/>
            </a:pPr>
            <a:r>
              <a:rPr kumimoji="0" lang="en-GB" sz="2000" b="0" i="0" u="none" strike="noStrike" kern="0" cap="none" spc="0" normalizeH="0" baseline="0" noProof="0" dirty="0">
                <a:ln>
                  <a:noFill/>
                </a:ln>
                <a:solidFill>
                  <a:prstClr val="black"/>
                </a:solidFill>
                <a:effectLst/>
                <a:uLnTx/>
                <a:uFillTx/>
                <a:latin typeface="Arial" panose="020B0604020202020204"/>
                <a:ea typeface="Calibri"/>
                <a:cs typeface="Arial"/>
              </a:rPr>
              <a:t>We </a:t>
            </a:r>
            <a:r>
              <a:rPr lang="en-GB" sz="2000" dirty="0">
                <a:solidFill>
                  <a:prstClr val="black"/>
                </a:solidFill>
                <a:latin typeface="Arial" panose="020B0604020202020204"/>
                <a:ea typeface="Calibri"/>
                <a:cs typeface="Arial"/>
              </a:rPr>
              <a:t>must become more efficient whilst </a:t>
            </a:r>
            <a:r>
              <a:rPr lang="en-GB" sz="2000" dirty="0">
                <a:solidFill>
                  <a:schemeClr val="tx1"/>
                </a:solidFill>
                <a:latin typeface="Arial" panose="020B0604020202020204"/>
                <a:ea typeface="Calibri"/>
                <a:cs typeface="Arial"/>
              </a:rPr>
              <a:t>improving the quality of                our services.</a:t>
            </a:r>
          </a:p>
          <a:p>
            <a:pPr marR="0" lvl="0" algn="l" defTabSz="914400" rtl="0" eaLnBrk="1" fontAlgn="auto" latinLnBrk="0" hangingPunct="1">
              <a:lnSpc>
                <a:spcPct val="100000"/>
              </a:lnSpc>
              <a:spcBef>
                <a:spcPts val="0"/>
              </a:spcBef>
              <a:spcAft>
                <a:spcPts val="0"/>
              </a:spcAft>
              <a:buClr>
                <a:srgbClr val="BE007A"/>
              </a:buClr>
              <a:buSzTx/>
              <a:tabLst/>
              <a:defRPr/>
            </a:pPr>
            <a:endParaRPr kumimoji="0" lang="en-GB" sz="2000" b="0" i="0" u="none" strike="noStrike" kern="0" cap="none" spc="0" normalizeH="0" baseline="0" noProof="0" dirty="0">
              <a:ln>
                <a:noFill/>
              </a:ln>
              <a:solidFill>
                <a:prstClr val="black"/>
              </a:solidFill>
              <a:effectLst/>
              <a:uLnTx/>
              <a:uFillTx/>
              <a:latin typeface="Arial" panose="020B0604020202020204"/>
              <a:ea typeface="Calibri"/>
              <a:cs typeface="Arial"/>
            </a:endParaRPr>
          </a:p>
          <a:p>
            <a:pPr marL="342900" marR="0" lvl="0" indent="-342900" algn="l" defTabSz="914400" rtl="0" eaLnBrk="1" fontAlgn="auto" latinLnBrk="0" hangingPunct="1">
              <a:lnSpc>
                <a:spcPct val="100000"/>
              </a:lnSpc>
              <a:spcBef>
                <a:spcPts val="0"/>
              </a:spcBef>
              <a:spcAft>
                <a:spcPts val="0"/>
              </a:spcAft>
              <a:buClr>
                <a:srgbClr val="BE007A"/>
              </a:buClr>
              <a:buSzTx/>
              <a:buFont typeface="Arial" panose="020B0604020202020204" pitchFamily="34" charset="0"/>
              <a:buChar char="•"/>
              <a:tabLst/>
              <a:defRPr/>
            </a:pPr>
            <a:r>
              <a:rPr kumimoji="0" lang="en-GB" sz="2000" b="0" i="0" u="none" strike="noStrike" kern="0" cap="none" spc="0" normalizeH="0" baseline="0" noProof="0" dirty="0">
                <a:ln>
                  <a:noFill/>
                </a:ln>
                <a:solidFill>
                  <a:prstClr val="black"/>
                </a:solidFill>
                <a:effectLst/>
                <a:uLnTx/>
                <a:uFillTx/>
                <a:latin typeface="Arial" panose="020B0604020202020204"/>
                <a:ea typeface="Calibri"/>
                <a:cs typeface="Arial"/>
              </a:rPr>
              <a:t>We need to address our underlying financial deficit – our on-going costs        are currently higher than the income               we receive.</a:t>
            </a:r>
          </a:p>
          <a:p>
            <a:pPr marR="0" lvl="0" algn="l" defTabSz="914400" rtl="0" eaLnBrk="1" fontAlgn="auto" latinLnBrk="0" hangingPunct="1">
              <a:lnSpc>
                <a:spcPct val="100000"/>
              </a:lnSpc>
              <a:spcBef>
                <a:spcPts val="0"/>
              </a:spcBef>
              <a:spcAft>
                <a:spcPts val="0"/>
              </a:spcAft>
              <a:buClr>
                <a:srgbClr val="BE007A"/>
              </a:buClr>
              <a:buSzTx/>
              <a:tabLst/>
              <a:defRPr/>
            </a:pPr>
            <a:endParaRPr kumimoji="0" lang="en-GB" sz="2000" b="0" i="0" u="none" strike="noStrike" kern="0" cap="none" spc="0" normalizeH="0" baseline="0" noProof="0" dirty="0">
              <a:ln>
                <a:noFill/>
              </a:ln>
              <a:solidFill>
                <a:prstClr val="black"/>
              </a:solidFill>
              <a:effectLst/>
              <a:uLnTx/>
              <a:uFillTx/>
              <a:latin typeface="Arial" panose="020B0604020202020204"/>
              <a:ea typeface="Calibri"/>
              <a:cs typeface="Arial"/>
            </a:endParaRPr>
          </a:p>
          <a:p>
            <a:pPr marL="342900" marR="0" lvl="0" indent="-342900" algn="l" defTabSz="914400" rtl="0" eaLnBrk="1" fontAlgn="auto" latinLnBrk="0" hangingPunct="1">
              <a:lnSpc>
                <a:spcPct val="100000"/>
              </a:lnSpc>
              <a:spcBef>
                <a:spcPts val="0"/>
              </a:spcBef>
              <a:spcAft>
                <a:spcPts val="0"/>
              </a:spcAft>
              <a:buClr>
                <a:srgbClr val="BE007A"/>
              </a:buClr>
              <a:buSzTx/>
              <a:buFont typeface="Arial" panose="020B0604020202020204" pitchFamily="34" charset="0"/>
              <a:buChar char="•"/>
              <a:tabLst/>
              <a:defRPr/>
            </a:pPr>
            <a:r>
              <a:rPr kumimoji="0" lang="en-GB" sz="2000" b="0" i="0" u="none" strike="noStrike" kern="0" cap="none" spc="0" normalizeH="0" baseline="0" noProof="0" dirty="0">
                <a:ln>
                  <a:noFill/>
                </a:ln>
                <a:solidFill>
                  <a:prstClr val="black"/>
                </a:solidFill>
                <a:effectLst/>
                <a:uLnTx/>
                <a:uFillTx/>
                <a:latin typeface="Arial" panose="020B0604020202020204"/>
                <a:ea typeface="Calibri"/>
                <a:cs typeface="Arial"/>
              </a:rPr>
              <a:t>Our efficiency requirement is 5% </a:t>
            </a:r>
            <a:r>
              <a:rPr kumimoji="0" lang="en-GB" sz="2000" b="1" i="0" u="none" strike="noStrike" kern="0" cap="none" spc="0" normalizeH="0" baseline="0" noProof="0" dirty="0">
                <a:ln>
                  <a:noFill/>
                </a:ln>
                <a:solidFill>
                  <a:prstClr val="black"/>
                </a:solidFill>
                <a:effectLst/>
                <a:uLnTx/>
                <a:uFillTx/>
                <a:latin typeface="Arial" panose="020B0604020202020204"/>
                <a:ea typeface="Calibri"/>
                <a:cs typeface="Arial"/>
              </a:rPr>
              <a:t>(£18.7m) for this year</a:t>
            </a:r>
            <a:r>
              <a:rPr kumimoji="0" lang="en-GB" sz="2000" b="0" i="0" u="none" strike="noStrike" kern="0" cap="none" spc="0" normalizeH="0" baseline="0" noProof="0" dirty="0">
                <a:ln>
                  <a:noFill/>
                </a:ln>
                <a:solidFill>
                  <a:prstClr val="black"/>
                </a:solidFill>
                <a:effectLst/>
                <a:uLnTx/>
                <a:uFillTx/>
                <a:latin typeface="Arial" panose="020B0604020202020204"/>
                <a:ea typeface="Calibri"/>
                <a:cs typeface="Arial"/>
              </a:rPr>
              <a:t> – we need to deliver permanent efficiencies and improvements in value.</a:t>
            </a:r>
          </a:p>
          <a:p>
            <a:pPr marL="0" marR="0" lvl="0" indent="0" algn="l" defTabSz="914400" rtl="0" eaLnBrk="1" fontAlgn="auto" latinLnBrk="0" hangingPunct="1">
              <a:lnSpc>
                <a:spcPct val="100000"/>
              </a:lnSpc>
              <a:spcBef>
                <a:spcPts val="0"/>
              </a:spcBef>
              <a:spcAft>
                <a:spcPts val="0"/>
              </a:spcAft>
              <a:buClr>
                <a:srgbClr val="BE007A"/>
              </a:buClr>
              <a:buSzTx/>
              <a:buFontTx/>
              <a:buNone/>
              <a:tabLst/>
              <a:defRPr/>
            </a:pPr>
            <a:endParaRPr kumimoji="0" lang="en-GB" sz="2000" b="1" i="0" u="none" strike="noStrike" kern="0" cap="none" spc="0" normalizeH="0" baseline="0" noProof="0" dirty="0">
              <a:ln>
                <a:noFill/>
              </a:ln>
              <a:solidFill>
                <a:prstClr val="black"/>
              </a:solidFill>
              <a:effectLst/>
              <a:uLnTx/>
              <a:uFillTx/>
              <a:latin typeface="Arial" panose="020B0604020202020204"/>
              <a:ea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Arial" panose="020B0604020202020204"/>
              <a:ea typeface="Calibri" panose="020F0502020204030204" pitchFamily="34" charset="0"/>
              <a:cs typeface="Arial" panose="020B0604020202020204" pitchFamily="34" charset="0"/>
            </a:endParaRPr>
          </a:p>
          <a:p>
            <a:pPr>
              <a:buClr>
                <a:srgbClr val="BE007A"/>
              </a:buClr>
              <a:defRPr/>
            </a:pPr>
            <a:endParaRPr lang="en-GB" sz="2000" b="1" kern="0" dirty="0">
              <a:latin typeface="Arial" panose="020B0604020202020204"/>
              <a:ea typeface="Calibri"/>
              <a:cs typeface="Arial"/>
            </a:endParaRPr>
          </a:p>
          <a:p>
            <a:pPr marR="0" lvl="0" algn="l" defTabSz="914400" rtl="0" eaLnBrk="1" fontAlgn="auto" latinLnBrk="0" hangingPunct="1">
              <a:lnSpc>
                <a:spcPct val="100000"/>
              </a:lnSpc>
              <a:spcBef>
                <a:spcPts val="0"/>
              </a:spcBef>
              <a:spcAft>
                <a:spcPts val="0"/>
              </a:spcAft>
              <a:buSzTx/>
              <a:tabLst/>
              <a:defRPr/>
            </a:pPr>
            <a:endParaRPr kumimoji="0" lang="en-GB" sz="1800" b="0" i="0" u="none" strike="noStrike" kern="0" cap="none" spc="0" normalizeH="0" baseline="0" noProof="0" dirty="0">
              <a:ln>
                <a:noFill/>
              </a:ln>
              <a:solidFill>
                <a:srgbClr val="000000"/>
              </a:solidFill>
              <a:effectLst/>
              <a:uLnTx/>
              <a:uFillTx/>
              <a:latin typeface="Arial" panose="020B0604020202020204"/>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0" cap="none" spc="0" normalizeH="0" baseline="0" noProof="0" dirty="0">
              <a:ln>
                <a:noFill/>
              </a:ln>
              <a:solidFill>
                <a:srgbClr val="000000"/>
              </a:solidFill>
              <a:effectLst/>
              <a:uLnTx/>
              <a:uFillTx/>
              <a:latin typeface="Arial" panose="020B0604020202020204"/>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D0C360EB-FA54-7EFE-F6A3-16470D0DD57B}"/>
              </a:ext>
            </a:extLst>
          </p:cNvPr>
          <p:cNvCxnSpPr>
            <a:cxnSpLocks/>
          </p:cNvCxnSpPr>
          <p:nvPr/>
        </p:nvCxnSpPr>
        <p:spPr>
          <a:xfrm>
            <a:off x="5415277" y="1294685"/>
            <a:ext cx="0" cy="4476851"/>
          </a:xfrm>
          <a:prstGeom prst="line">
            <a:avLst/>
          </a:prstGeom>
          <a:ln w="19050">
            <a:solidFill>
              <a:srgbClr val="330072"/>
            </a:solidFill>
            <a:prstDash val="sysDot"/>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7BAFCCE-625F-DEF5-FC70-16D2C6C52AC9}"/>
              </a:ext>
            </a:extLst>
          </p:cNvPr>
          <p:cNvSpPr txBox="1"/>
          <p:nvPr/>
        </p:nvSpPr>
        <p:spPr>
          <a:xfrm>
            <a:off x="5721457" y="1256467"/>
            <a:ext cx="5619641" cy="4708981"/>
          </a:xfrm>
          <a:prstGeom prst="rect">
            <a:avLst/>
          </a:prstGeom>
          <a:noFill/>
        </p:spPr>
        <p:txBody>
          <a:bodyPr wrap="square" lIns="91440" tIns="45720" rIns="91440" bIns="45720" anchor="t">
            <a:spAutoFit/>
          </a:bodyPr>
          <a:lstStyle/>
          <a:p>
            <a:pPr>
              <a:buClr>
                <a:srgbClr val="BE007A"/>
              </a:buClr>
              <a:defRPr/>
            </a:pPr>
            <a:r>
              <a:rPr kumimoji="0" lang="en-GB" sz="2000" b="1" i="0" u="none" strike="noStrike" kern="0" cap="none" spc="0" normalizeH="0" baseline="0" noProof="0" dirty="0">
                <a:ln>
                  <a:noFill/>
                </a:ln>
                <a:solidFill>
                  <a:srgbClr val="000000"/>
                </a:solidFill>
                <a:effectLst/>
                <a:uLnTx/>
                <a:uFillTx/>
                <a:latin typeface="Arial" panose="020B0604020202020204"/>
                <a:ea typeface="Calibri"/>
                <a:cs typeface="Arial"/>
              </a:rPr>
              <a:t>Our EVI (Efficiency, Value and Improvement) programme consists of eight </a:t>
            </a:r>
            <a:r>
              <a:rPr lang="en-GB" sz="2000" b="1" kern="0" dirty="0">
                <a:solidFill>
                  <a:srgbClr val="000000"/>
                </a:solidFill>
                <a:latin typeface="Arial" panose="020B0604020202020204"/>
                <a:ea typeface="Calibri"/>
                <a:cs typeface="Arial"/>
              </a:rPr>
              <a:t>Trust-wide</a:t>
            </a:r>
            <a:r>
              <a:rPr kumimoji="0" lang="en-GB" sz="2000" b="1" i="0" u="none" strike="noStrike" kern="0" cap="none" spc="0" normalizeH="0" baseline="0" noProof="0" dirty="0">
                <a:ln>
                  <a:noFill/>
                </a:ln>
                <a:solidFill>
                  <a:srgbClr val="000000"/>
                </a:solidFill>
                <a:effectLst/>
                <a:uLnTx/>
                <a:uFillTx/>
                <a:latin typeface="Arial" panose="020B0604020202020204"/>
                <a:ea typeface="Calibri"/>
                <a:cs typeface="Arial"/>
              </a:rPr>
              <a:t> workstreams:</a:t>
            </a:r>
          </a:p>
          <a:p>
            <a:pPr marL="0" marR="0" lvl="0" indent="0" algn="l" defTabSz="914400" rtl="0" eaLnBrk="1" fontAlgn="auto" latinLnBrk="0" hangingPunct="1">
              <a:lnSpc>
                <a:spcPct val="100000"/>
              </a:lnSpc>
              <a:spcBef>
                <a:spcPts val="0"/>
              </a:spcBef>
              <a:spcAft>
                <a:spcPts val="0"/>
              </a:spcAft>
              <a:buClr>
                <a:srgbClr val="BE007A"/>
              </a:buClr>
              <a:buSzTx/>
              <a:buFontTx/>
              <a:buNone/>
              <a:tabLst/>
              <a:defRPr/>
            </a:pPr>
            <a:endParaRPr kumimoji="0" lang="en-GB" sz="2000" b="0" i="0" u="none" strike="noStrike" kern="0" cap="none" spc="0" normalizeH="0" baseline="0" noProof="0" dirty="0">
              <a:ln>
                <a:noFill/>
              </a:ln>
              <a:solidFill>
                <a:srgbClr val="000000"/>
              </a:solidFill>
              <a:effectLst/>
              <a:uLnTx/>
              <a:uFillTx/>
              <a:latin typeface="Arial" panose="020B0604020202020204"/>
              <a:ea typeface="Calibri" panose="020F0502020204030204" pitchFamily="34" charset="0"/>
              <a:cs typeface="Arial" panose="020B0604020202020204" pitchFamily="34" charset="0"/>
            </a:endParaRPr>
          </a:p>
          <a:p>
            <a:pPr marL="285750" indent="-285750">
              <a:buClr>
                <a:srgbClr val="BE007A"/>
              </a:buClr>
              <a:buFont typeface="Arial" panose="020B0604020202020204" pitchFamily="34" charset="0"/>
              <a:buChar char="•"/>
              <a:defRPr/>
            </a:pPr>
            <a:r>
              <a:rPr lang="en-GB" sz="2000" kern="0" dirty="0">
                <a:solidFill>
                  <a:srgbClr val="000000"/>
                </a:solidFill>
                <a:latin typeface="Arial" panose="020B0604020202020204"/>
                <a:cs typeface="Arial"/>
              </a:rPr>
              <a:t>Productivity – capacity to care</a:t>
            </a:r>
          </a:p>
          <a:p>
            <a:pPr marL="285750" indent="-285750">
              <a:buClr>
                <a:srgbClr val="BE007A"/>
              </a:buClr>
              <a:buFont typeface="Arial" panose="020B0604020202020204" pitchFamily="34" charset="0"/>
              <a:buChar char="•"/>
              <a:defRPr/>
            </a:pPr>
            <a:r>
              <a:rPr lang="en-GB" sz="2000" kern="0" dirty="0">
                <a:solidFill>
                  <a:srgbClr val="000000"/>
                </a:solidFill>
                <a:latin typeface="Arial" panose="020B0604020202020204"/>
                <a:cs typeface="Arial"/>
              </a:rPr>
              <a:t>Flow, length of stay and out of Trust </a:t>
            </a:r>
            <a:r>
              <a:rPr lang="en-GB" sz="2000" kern="0" dirty="0">
                <a:solidFill>
                  <a:srgbClr val="000000"/>
                </a:solidFill>
                <a:latin typeface="Arial" panose="020B0604020202020204" pitchFamily="34" charset="0"/>
                <a:cs typeface="Arial" panose="020B0604020202020204" pitchFamily="34" charset="0"/>
              </a:rPr>
              <a:t>placements </a:t>
            </a:r>
            <a:endParaRPr lang="en-US" sz="2000" kern="0" dirty="0">
              <a:solidFill>
                <a:srgbClr val="000000"/>
              </a:solidFill>
              <a:latin typeface="Arial" panose="020B0604020202020204" pitchFamily="34" charset="0"/>
              <a:cs typeface="Arial" panose="020B0604020202020204" pitchFamily="34" charset="0"/>
            </a:endParaRPr>
          </a:p>
          <a:p>
            <a:pPr marL="285750" indent="-285750">
              <a:buClr>
                <a:srgbClr val="BE007A"/>
              </a:buClr>
              <a:buFont typeface="Arial" panose="020B0604020202020204" pitchFamily="34" charset="0"/>
              <a:buChar char="•"/>
              <a:defRPr/>
            </a:pPr>
            <a:r>
              <a:rPr lang="en-GB" sz="2000" kern="0" dirty="0">
                <a:solidFill>
                  <a:srgbClr val="000000"/>
                </a:solidFill>
                <a:latin typeface="Arial" panose="020B0604020202020204" pitchFamily="34" charset="0"/>
                <a:cs typeface="Arial" panose="020B0604020202020204" pitchFamily="34" charset="0"/>
              </a:rPr>
              <a:t>Temporary staffing – Bank and Agency</a:t>
            </a:r>
          </a:p>
          <a:p>
            <a:pPr marL="285750" indent="-285750">
              <a:buClr>
                <a:srgbClr val="BE007A"/>
              </a:buClr>
              <a:buFont typeface="Arial" panose="020B0604020202020204" pitchFamily="34" charset="0"/>
              <a:buChar char="•"/>
              <a:defRPr/>
            </a:pPr>
            <a:r>
              <a:rPr lang="en-GB" sz="2000" dirty="0">
                <a:latin typeface="Arial" panose="020B0604020202020204" pitchFamily="34" charset="0"/>
                <a:ea typeface="Calibri" panose="020F0502020204030204"/>
                <a:cs typeface="Arial" panose="020B0604020202020204" pitchFamily="34" charset="0"/>
              </a:rPr>
              <a:t>Medical workforce</a:t>
            </a:r>
          </a:p>
          <a:p>
            <a:pPr marL="285750" indent="-285750">
              <a:buClr>
                <a:srgbClr val="BE007A"/>
              </a:buClr>
              <a:buFont typeface="Arial" panose="020B0604020202020204" pitchFamily="34" charset="0"/>
              <a:buChar char="•"/>
              <a:defRPr/>
            </a:pPr>
            <a:r>
              <a:rPr lang="en-GB" sz="2000" kern="0" dirty="0">
                <a:solidFill>
                  <a:srgbClr val="000000"/>
                </a:solidFill>
                <a:latin typeface="Arial" panose="020B0604020202020204" pitchFamily="34" charset="0"/>
                <a:cs typeface="Arial" panose="020B0604020202020204" pitchFamily="34" charset="0"/>
              </a:rPr>
              <a:t>Clinical pathway re-design and                         provider collaborative </a:t>
            </a:r>
            <a:endParaRPr lang="en-US" sz="2000" kern="0" dirty="0">
              <a:solidFill>
                <a:srgbClr val="000000"/>
              </a:solidFill>
              <a:latin typeface="Arial" panose="020B0604020202020204" pitchFamily="34" charset="0"/>
              <a:cs typeface="Arial" panose="020B0604020202020204" pitchFamily="34" charset="0"/>
            </a:endParaRPr>
          </a:p>
          <a:p>
            <a:pPr marL="285750" indent="-285750">
              <a:buClr>
                <a:srgbClr val="BE007A"/>
              </a:buClr>
              <a:buFont typeface="Arial" panose="020B0604020202020204" pitchFamily="34" charset="0"/>
              <a:buChar char="•"/>
              <a:defRPr/>
            </a:pPr>
            <a:r>
              <a:rPr lang="en-GB" sz="2000" kern="0" dirty="0">
                <a:solidFill>
                  <a:srgbClr val="000000"/>
                </a:solidFill>
                <a:latin typeface="Arial" panose="020B0604020202020204" pitchFamily="34" charset="0"/>
                <a:cs typeface="Arial" panose="020B0604020202020204" pitchFamily="34" charset="0"/>
              </a:rPr>
              <a:t>Corporate redesign </a:t>
            </a:r>
            <a:endParaRPr lang="en-US" sz="2000" kern="0" dirty="0">
              <a:solidFill>
                <a:srgbClr val="000000"/>
              </a:solidFill>
              <a:latin typeface="Arial" panose="020B0604020202020204" pitchFamily="34" charset="0"/>
              <a:cs typeface="Arial" panose="020B0604020202020204" pitchFamily="34" charset="0"/>
            </a:endParaRPr>
          </a:p>
          <a:p>
            <a:pPr marL="285750" indent="-285750">
              <a:buClr>
                <a:srgbClr val="BE007A"/>
              </a:buClr>
              <a:buFont typeface="Arial" panose="020B0604020202020204" pitchFamily="34" charset="0"/>
              <a:buChar char="•"/>
              <a:defRPr/>
            </a:pPr>
            <a:r>
              <a:rPr lang="en-GB" sz="2000" kern="0" dirty="0">
                <a:solidFill>
                  <a:srgbClr val="000000"/>
                </a:solidFill>
                <a:latin typeface="Arial" panose="020B0604020202020204" pitchFamily="34" charset="0"/>
                <a:cs typeface="Arial" panose="020B0604020202020204" pitchFamily="34" charset="0"/>
              </a:rPr>
              <a:t>Workforce optimisation </a:t>
            </a:r>
            <a:endParaRPr lang="en-US" sz="2000" kern="0" dirty="0">
              <a:solidFill>
                <a:srgbClr val="000000"/>
              </a:solidFill>
              <a:latin typeface="Arial" panose="020B0604020202020204" pitchFamily="34" charset="0"/>
              <a:cs typeface="Arial" panose="020B0604020202020204" pitchFamily="34" charset="0"/>
            </a:endParaRPr>
          </a:p>
          <a:p>
            <a:pPr marL="285750" indent="-285750">
              <a:buClr>
                <a:srgbClr val="BE007A"/>
              </a:buClr>
              <a:buFont typeface="Arial" panose="020B0604020202020204" pitchFamily="34" charset="0"/>
              <a:buChar char="•"/>
              <a:defRPr/>
            </a:pPr>
            <a:r>
              <a:rPr lang="en-GB" sz="2000" kern="0" dirty="0">
                <a:solidFill>
                  <a:srgbClr val="000000"/>
                </a:solidFill>
                <a:latin typeface="Arial" panose="020B0604020202020204"/>
                <a:cs typeface="Arial"/>
              </a:rPr>
              <a:t>Trust-wide efficiencies </a:t>
            </a:r>
            <a:endParaRPr lang="en-US" sz="2000" kern="0" dirty="0">
              <a:solidFill>
                <a:srgbClr val="000000"/>
              </a:solidFill>
              <a:latin typeface="Arial" panose="020B0604020202020204"/>
              <a:cs typeface="Arial"/>
            </a:endParaRPr>
          </a:p>
          <a:p>
            <a:pPr marL="285750" marR="0" lvl="0" indent="-285750" algn="l" defTabSz="914400" rtl="0" eaLnBrk="1" fontAlgn="auto" latinLnBrk="0" hangingPunct="1">
              <a:lnSpc>
                <a:spcPct val="100000"/>
              </a:lnSpc>
              <a:spcBef>
                <a:spcPts val="0"/>
              </a:spcBef>
              <a:spcAft>
                <a:spcPts val="0"/>
              </a:spcAft>
              <a:buClr>
                <a:srgbClr val="BE007A"/>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panose="020B0604020202020204"/>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88675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5E9725-E63D-9456-C778-73F89DE4A2A7}"/>
              </a:ext>
            </a:extLst>
          </p:cNvPr>
          <p:cNvSpPr>
            <a:spLocks noGrp="1"/>
          </p:cNvSpPr>
          <p:nvPr>
            <p:ph type="sldNum" sz="quarter" idx="12"/>
          </p:nvPr>
        </p:nvSpPr>
        <p:spPr/>
        <p:txBody>
          <a:bodyPr/>
          <a:lstStyle/>
          <a:p>
            <a:fld id="{48F63A3B-78C7-47BE-AE5E-E10140E04643}" type="slidenum">
              <a:rPr lang="en-US" smtClean="0"/>
              <a:t>24</a:t>
            </a:fld>
            <a:endParaRPr lang="en-US"/>
          </a:p>
        </p:txBody>
      </p:sp>
    </p:spTree>
    <p:extLst>
      <p:ext uri="{BB962C8B-B14F-4D97-AF65-F5344CB8AC3E}">
        <p14:creationId xmlns:p14="http://schemas.microsoft.com/office/powerpoint/2010/main" val="1002861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2C28927-0B53-9961-CF5A-16981205D161}"/>
              </a:ext>
            </a:extLst>
          </p:cNvPr>
          <p:cNvSpPr/>
          <p:nvPr/>
        </p:nvSpPr>
        <p:spPr>
          <a:xfrm>
            <a:off x="6636297" y="2552067"/>
            <a:ext cx="1168337" cy="1138042"/>
          </a:xfrm>
          <a:prstGeom prst="ellipse">
            <a:avLst/>
          </a:prstGeom>
          <a:solidFill>
            <a:srgbClr val="0D75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9C4370E3-4471-F79D-E1BC-ECE21FF0BAEF}"/>
              </a:ext>
            </a:extLst>
          </p:cNvPr>
          <p:cNvSpPr/>
          <p:nvPr/>
        </p:nvSpPr>
        <p:spPr>
          <a:xfrm>
            <a:off x="6636299" y="1118144"/>
            <a:ext cx="1168337" cy="113804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B656A10F-5016-4598-042D-65F4FBA75DC8}"/>
              </a:ext>
            </a:extLst>
          </p:cNvPr>
          <p:cNvSpPr txBox="1"/>
          <p:nvPr/>
        </p:nvSpPr>
        <p:spPr>
          <a:xfrm>
            <a:off x="8032216" y="1371136"/>
            <a:ext cx="2791185" cy="707886"/>
          </a:xfrm>
          <a:prstGeom prst="rect">
            <a:avLst/>
          </a:prstGeom>
          <a:noFill/>
        </p:spPr>
        <p:txBody>
          <a:bodyPr wrap="square">
            <a:spAutoFit/>
          </a:bodyPr>
          <a:lstStyle/>
          <a:p>
            <a:r>
              <a:rPr lang="en-GB" sz="2000" b="1" dirty="0">
                <a:latin typeface="Arial-BoldMT"/>
              </a:rPr>
              <a:t>Permanent members of staff (</a:t>
            </a:r>
            <a:r>
              <a:rPr lang="en-GB" sz="2000" b="1" i="0" u="none" strike="noStrike" baseline="0" dirty="0">
                <a:latin typeface="Arial-BoldMT"/>
              </a:rPr>
              <a:t>WTE) </a:t>
            </a:r>
            <a:endParaRPr lang="en-GB" sz="2000" dirty="0"/>
          </a:p>
        </p:txBody>
      </p:sp>
      <p:sp>
        <p:nvSpPr>
          <p:cNvPr id="6" name="TextBox 5">
            <a:extLst>
              <a:ext uri="{FF2B5EF4-FFF2-40B4-BE49-F238E27FC236}">
                <a16:creationId xmlns:a16="http://schemas.microsoft.com/office/drawing/2014/main" id="{8475DEAB-F980-140B-44A7-E3E42CA2F1BE}"/>
              </a:ext>
            </a:extLst>
          </p:cNvPr>
          <p:cNvSpPr txBox="1"/>
          <p:nvPr/>
        </p:nvSpPr>
        <p:spPr>
          <a:xfrm>
            <a:off x="6636297" y="1394411"/>
            <a:ext cx="1168338" cy="523220"/>
          </a:xfrm>
          <a:prstGeom prst="rect">
            <a:avLst/>
          </a:prstGeom>
          <a:noFill/>
        </p:spPr>
        <p:txBody>
          <a:bodyPr wrap="square">
            <a:spAutoFit/>
          </a:bodyPr>
          <a:lstStyle/>
          <a:p>
            <a:pPr algn="ctr"/>
            <a:r>
              <a:rPr lang="en-GB" sz="2800" b="1" i="0" u="none" strike="noStrike" baseline="0" dirty="0">
                <a:solidFill>
                  <a:schemeClr val="bg1"/>
                </a:solidFill>
                <a:latin typeface="Arial-BoldMT"/>
              </a:rPr>
              <a:t>4,847</a:t>
            </a:r>
            <a:endParaRPr lang="en-GB" sz="2800" dirty="0">
              <a:solidFill>
                <a:schemeClr val="bg1"/>
              </a:solidFill>
            </a:endParaRPr>
          </a:p>
        </p:txBody>
      </p:sp>
      <p:sp>
        <p:nvSpPr>
          <p:cNvPr id="7" name="TextBox 6">
            <a:extLst>
              <a:ext uri="{FF2B5EF4-FFF2-40B4-BE49-F238E27FC236}">
                <a16:creationId xmlns:a16="http://schemas.microsoft.com/office/drawing/2014/main" id="{603493FB-CF28-39E9-C71F-60313A57412E}"/>
              </a:ext>
            </a:extLst>
          </p:cNvPr>
          <p:cNvSpPr txBox="1"/>
          <p:nvPr/>
        </p:nvSpPr>
        <p:spPr>
          <a:xfrm>
            <a:off x="8032216" y="2850172"/>
            <a:ext cx="3024886" cy="707886"/>
          </a:xfrm>
          <a:prstGeom prst="rect">
            <a:avLst/>
          </a:prstGeom>
          <a:noFill/>
        </p:spPr>
        <p:txBody>
          <a:bodyPr wrap="square">
            <a:spAutoFit/>
          </a:bodyPr>
          <a:lstStyle/>
          <a:p>
            <a:r>
              <a:rPr lang="en-GB" sz="2000" b="1" dirty="0">
                <a:latin typeface="Arial-BoldMT"/>
              </a:rPr>
              <a:t>New people welcomed during 2024/2025</a:t>
            </a:r>
            <a:endParaRPr lang="en-GB" sz="2000" dirty="0"/>
          </a:p>
        </p:txBody>
      </p:sp>
      <p:sp>
        <p:nvSpPr>
          <p:cNvPr id="8" name="TextBox 7">
            <a:extLst>
              <a:ext uri="{FF2B5EF4-FFF2-40B4-BE49-F238E27FC236}">
                <a16:creationId xmlns:a16="http://schemas.microsoft.com/office/drawing/2014/main" id="{D60E2203-9A2C-1A4C-92F4-D2172543C754}"/>
              </a:ext>
            </a:extLst>
          </p:cNvPr>
          <p:cNvSpPr txBox="1"/>
          <p:nvPr/>
        </p:nvSpPr>
        <p:spPr>
          <a:xfrm>
            <a:off x="6616633" y="2850172"/>
            <a:ext cx="1168336" cy="523220"/>
          </a:xfrm>
          <a:prstGeom prst="rect">
            <a:avLst/>
          </a:prstGeom>
          <a:noFill/>
        </p:spPr>
        <p:txBody>
          <a:bodyPr wrap="square">
            <a:spAutoFit/>
          </a:bodyPr>
          <a:lstStyle/>
          <a:p>
            <a:pPr algn="ctr"/>
            <a:r>
              <a:rPr lang="en-GB" sz="2800" b="1" dirty="0">
                <a:solidFill>
                  <a:schemeClr val="bg1"/>
                </a:solidFill>
                <a:latin typeface="Arial-BoldMT"/>
              </a:rPr>
              <a:t>592</a:t>
            </a:r>
            <a:endParaRPr lang="en-GB" sz="2800" dirty="0">
              <a:solidFill>
                <a:schemeClr val="bg1"/>
              </a:solidFill>
            </a:endParaRPr>
          </a:p>
        </p:txBody>
      </p:sp>
      <p:cxnSp>
        <p:nvCxnSpPr>
          <p:cNvPr id="21" name="Straight Connector 20">
            <a:extLst>
              <a:ext uri="{FF2B5EF4-FFF2-40B4-BE49-F238E27FC236}">
                <a16:creationId xmlns:a16="http://schemas.microsoft.com/office/drawing/2014/main" id="{9562B93F-2745-146D-11B8-2FBC97DD275A}"/>
              </a:ext>
            </a:extLst>
          </p:cNvPr>
          <p:cNvCxnSpPr>
            <a:cxnSpLocks/>
          </p:cNvCxnSpPr>
          <p:nvPr/>
        </p:nvCxnSpPr>
        <p:spPr>
          <a:xfrm>
            <a:off x="5978305" y="530942"/>
            <a:ext cx="0" cy="5091260"/>
          </a:xfrm>
          <a:prstGeom prst="line">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11BFC5B-350F-EE3E-BF5A-20F0BDF10956}"/>
              </a:ext>
            </a:extLst>
          </p:cNvPr>
          <p:cNvSpPr txBox="1"/>
          <p:nvPr/>
        </p:nvSpPr>
        <p:spPr>
          <a:xfrm>
            <a:off x="462116" y="1118144"/>
            <a:ext cx="5093586" cy="4770537"/>
          </a:xfrm>
          <a:prstGeom prst="rect">
            <a:avLst/>
          </a:prstGeom>
          <a:noFill/>
        </p:spPr>
        <p:txBody>
          <a:bodyPr wrap="square">
            <a:spAutoFit/>
          </a:bodyPr>
          <a:lstStyle/>
          <a:p>
            <a:r>
              <a:rPr lang="en-GB" sz="2200" b="1" dirty="0">
                <a:solidFill>
                  <a:srgbClr val="006AB5"/>
                </a:solidFill>
                <a:latin typeface="Arial" panose="020B0604020202020204" pitchFamily="34" charset="0"/>
                <a:cs typeface="Arial" panose="020B0604020202020204" pitchFamily="34" charset="0"/>
              </a:rPr>
              <a:t>516,013 </a:t>
            </a:r>
            <a:r>
              <a:rPr lang="en-GB" sz="2200" b="1" dirty="0">
                <a:solidFill>
                  <a:srgbClr val="000000"/>
                </a:solidFill>
                <a:latin typeface="Arial" panose="020B0604020202020204" pitchFamily="34" charset="0"/>
                <a:cs typeface="Arial" panose="020B0604020202020204" pitchFamily="34" charset="0"/>
              </a:rPr>
              <a:t>Secondary mental health</a:t>
            </a:r>
          </a:p>
          <a:p>
            <a:r>
              <a:rPr lang="en-GB" sz="2200" b="1" dirty="0">
                <a:solidFill>
                  <a:srgbClr val="000000"/>
                </a:solidFill>
                <a:latin typeface="Arial" panose="020B0604020202020204" pitchFamily="34" charset="0"/>
                <a:cs typeface="Arial" panose="020B0604020202020204" pitchFamily="34" charset="0"/>
              </a:rPr>
              <a:t>service contacts</a:t>
            </a:r>
          </a:p>
          <a:p>
            <a:endParaRPr lang="en-GB" sz="2200" b="1" dirty="0">
              <a:latin typeface="Arial" panose="020B0604020202020204" pitchFamily="34" charset="0"/>
              <a:cs typeface="Arial" panose="020B0604020202020204" pitchFamily="34" charset="0"/>
            </a:endParaRPr>
          </a:p>
          <a:p>
            <a:pPr algn="l"/>
            <a:r>
              <a:rPr lang="en-GB" sz="2200" b="1" dirty="0">
                <a:solidFill>
                  <a:srgbClr val="0D75BA"/>
                </a:solidFill>
                <a:latin typeface="Arial" panose="020B0604020202020204" pitchFamily="34" charset="0"/>
                <a:cs typeface="Arial" panose="020B0604020202020204" pitchFamily="34" charset="0"/>
              </a:rPr>
              <a:t>58,828: </a:t>
            </a:r>
            <a:r>
              <a:rPr lang="en-GB" sz="2200" b="1" dirty="0">
                <a:latin typeface="Arial" panose="020B0604020202020204" pitchFamily="34" charset="0"/>
                <a:cs typeface="Arial" panose="020B0604020202020204" pitchFamily="34" charset="0"/>
              </a:rPr>
              <a:t>New episodes of care in </a:t>
            </a:r>
          </a:p>
          <a:p>
            <a:pPr algn="l"/>
            <a:r>
              <a:rPr lang="en-GB" sz="2200" b="1" dirty="0">
                <a:latin typeface="Arial" panose="020B0604020202020204" pitchFamily="34" charset="0"/>
                <a:cs typeface="Arial" panose="020B0604020202020204" pitchFamily="34" charset="0"/>
              </a:rPr>
              <a:t>secondary mental health services</a:t>
            </a:r>
          </a:p>
          <a:p>
            <a:pPr algn="l"/>
            <a:endParaRPr lang="en-GB" sz="2200" b="1" dirty="0">
              <a:latin typeface="Arial" panose="020B0604020202020204" pitchFamily="34" charset="0"/>
              <a:cs typeface="Arial" panose="020B0604020202020204" pitchFamily="34" charset="0"/>
            </a:endParaRPr>
          </a:p>
          <a:p>
            <a:r>
              <a:rPr lang="en-GB" sz="2200" b="1" dirty="0">
                <a:solidFill>
                  <a:srgbClr val="0D75BA"/>
                </a:solidFill>
                <a:latin typeface="Arial" panose="020B0604020202020204" pitchFamily="34" charset="0"/>
                <a:cs typeface="Arial" panose="020B0604020202020204" pitchFamily="34" charset="0"/>
              </a:rPr>
              <a:t>1,842</a:t>
            </a:r>
            <a:r>
              <a:rPr lang="en-GB" sz="2200" dirty="0">
                <a:solidFill>
                  <a:srgbClr val="0D75BA"/>
                </a:solidFill>
                <a:latin typeface="Arial" panose="020B0604020202020204" pitchFamily="34" charset="0"/>
                <a:cs typeface="Arial" panose="020B0604020202020204" pitchFamily="34" charset="0"/>
              </a:rPr>
              <a:t>: </a:t>
            </a:r>
            <a:r>
              <a:rPr lang="en-GB" sz="2200" b="1" dirty="0">
                <a:latin typeface="Arial" panose="020B0604020202020204" pitchFamily="34" charset="0"/>
                <a:cs typeface="Arial" panose="020B0604020202020204" pitchFamily="34" charset="0"/>
              </a:rPr>
              <a:t>Patients who had an            inpatient stay</a:t>
            </a:r>
          </a:p>
          <a:p>
            <a:endParaRPr lang="en-GB" sz="2200" b="1" dirty="0">
              <a:latin typeface="Arial" panose="020B0604020202020204" pitchFamily="34" charset="0"/>
              <a:cs typeface="Arial" panose="020B0604020202020204" pitchFamily="34" charset="0"/>
            </a:endParaRPr>
          </a:p>
          <a:p>
            <a:pPr algn="l"/>
            <a:r>
              <a:rPr lang="en-GB" sz="2200" b="1" i="0" u="none" strike="noStrike" baseline="0" dirty="0">
                <a:solidFill>
                  <a:srgbClr val="006AB5"/>
                </a:solidFill>
                <a:latin typeface="Arial" panose="020B0604020202020204" pitchFamily="34" charset="0"/>
                <a:cs typeface="Arial" panose="020B0604020202020204" pitchFamily="34" charset="0"/>
              </a:rPr>
              <a:t>41,559 </a:t>
            </a:r>
            <a:r>
              <a:rPr lang="en-GB" sz="2200" b="1" i="0" u="none" strike="noStrike" baseline="0" dirty="0">
                <a:solidFill>
                  <a:srgbClr val="000000"/>
                </a:solidFill>
                <a:latin typeface="Arial" panose="020B0604020202020204" pitchFamily="34" charset="0"/>
                <a:cs typeface="Arial" panose="020B0604020202020204" pitchFamily="34" charset="0"/>
              </a:rPr>
              <a:t>People entered the  Improving</a:t>
            </a:r>
            <a:r>
              <a:rPr lang="en-GB" sz="2200" b="1" dirty="0">
                <a:solidFill>
                  <a:srgbClr val="000000"/>
                </a:solidFill>
                <a:latin typeface="Arial" panose="020B0604020202020204" pitchFamily="34" charset="0"/>
                <a:cs typeface="Arial" panose="020B0604020202020204" pitchFamily="34" charset="0"/>
              </a:rPr>
              <a:t> </a:t>
            </a:r>
            <a:r>
              <a:rPr lang="en-GB" sz="2200" b="1" i="0" u="none" strike="noStrike" baseline="0" dirty="0">
                <a:solidFill>
                  <a:srgbClr val="000000"/>
                </a:solidFill>
                <a:latin typeface="Arial" panose="020B0604020202020204" pitchFamily="34" charset="0"/>
                <a:cs typeface="Arial" panose="020B0604020202020204" pitchFamily="34" charset="0"/>
              </a:rPr>
              <a:t>Access to Psychological</a:t>
            </a:r>
          </a:p>
          <a:p>
            <a:pPr algn="l"/>
            <a:r>
              <a:rPr lang="en-GB" sz="2200" b="1" i="0" u="none" strike="noStrike" baseline="0" dirty="0">
                <a:solidFill>
                  <a:srgbClr val="000000"/>
                </a:solidFill>
                <a:latin typeface="Arial" panose="020B0604020202020204" pitchFamily="34" charset="0"/>
                <a:cs typeface="Arial" panose="020B0604020202020204" pitchFamily="34" charset="0"/>
              </a:rPr>
              <a:t>Therapies service</a:t>
            </a:r>
          </a:p>
          <a:p>
            <a:pPr algn="l"/>
            <a:endParaRPr lang="en-GB" sz="2200" b="1" dirty="0">
              <a:solidFill>
                <a:srgbClr val="006AB5"/>
              </a:solidFill>
              <a:latin typeface="Arial" panose="020B0604020202020204" pitchFamily="34" charset="0"/>
              <a:cs typeface="Arial" panose="020B0604020202020204" pitchFamily="34" charset="0"/>
            </a:endParaRPr>
          </a:p>
          <a:p>
            <a:pPr algn="l"/>
            <a:endParaRPr lang="en-GB" b="1" dirty="0"/>
          </a:p>
        </p:txBody>
      </p:sp>
      <p:sp>
        <p:nvSpPr>
          <p:cNvPr id="11" name="Oval 10">
            <a:extLst>
              <a:ext uri="{FF2B5EF4-FFF2-40B4-BE49-F238E27FC236}">
                <a16:creationId xmlns:a16="http://schemas.microsoft.com/office/drawing/2014/main" id="{70663985-9A0E-DBE7-34A6-AC8AE6D8C27B}"/>
              </a:ext>
            </a:extLst>
          </p:cNvPr>
          <p:cNvSpPr/>
          <p:nvPr/>
        </p:nvSpPr>
        <p:spPr>
          <a:xfrm>
            <a:off x="6652373" y="3967378"/>
            <a:ext cx="1168337" cy="1138042"/>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7767393-2DD2-73D3-C254-657B4F27940A}"/>
              </a:ext>
            </a:extLst>
          </p:cNvPr>
          <p:cNvSpPr txBox="1"/>
          <p:nvPr/>
        </p:nvSpPr>
        <p:spPr>
          <a:xfrm>
            <a:off x="6652373" y="4305933"/>
            <a:ext cx="1132595" cy="492443"/>
          </a:xfrm>
          <a:prstGeom prst="rect">
            <a:avLst/>
          </a:prstGeom>
          <a:noFill/>
        </p:spPr>
        <p:txBody>
          <a:bodyPr wrap="square" rtlCol="0">
            <a:spAutoFit/>
          </a:bodyPr>
          <a:lstStyle/>
          <a:p>
            <a:pPr algn="ctr"/>
            <a:r>
              <a:rPr lang="en-GB" sz="2600" b="1" dirty="0">
                <a:solidFill>
                  <a:schemeClr val="bg1"/>
                </a:solidFill>
                <a:latin typeface="Arial-BoldMT"/>
              </a:rPr>
              <a:t>9.4%</a:t>
            </a:r>
            <a:endParaRPr lang="en-GB" sz="2600" dirty="0">
              <a:solidFill>
                <a:schemeClr val="bg1"/>
              </a:solidFill>
            </a:endParaRPr>
          </a:p>
        </p:txBody>
      </p:sp>
      <p:sp>
        <p:nvSpPr>
          <p:cNvPr id="13" name="TextBox 12">
            <a:extLst>
              <a:ext uri="{FF2B5EF4-FFF2-40B4-BE49-F238E27FC236}">
                <a16:creationId xmlns:a16="http://schemas.microsoft.com/office/drawing/2014/main" id="{8A4136B5-1C7A-3510-1FB5-33C1B6996A4B}"/>
              </a:ext>
            </a:extLst>
          </p:cNvPr>
          <p:cNvSpPr txBox="1"/>
          <p:nvPr/>
        </p:nvSpPr>
        <p:spPr>
          <a:xfrm>
            <a:off x="8032216" y="4305933"/>
            <a:ext cx="3024886" cy="400110"/>
          </a:xfrm>
          <a:prstGeom prst="rect">
            <a:avLst/>
          </a:prstGeom>
          <a:noFill/>
        </p:spPr>
        <p:txBody>
          <a:bodyPr wrap="square">
            <a:spAutoFit/>
          </a:bodyPr>
          <a:lstStyle/>
          <a:p>
            <a:r>
              <a:rPr lang="en-GB" sz="2000" b="1" dirty="0">
                <a:latin typeface="Arial-BoldMT"/>
              </a:rPr>
              <a:t>Vacancy rate</a:t>
            </a:r>
            <a:endParaRPr lang="en-GB" sz="2000" dirty="0"/>
          </a:p>
        </p:txBody>
      </p:sp>
    </p:spTree>
    <p:extLst>
      <p:ext uri="{BB962C8B-B14F-4D97-AF65-F5344CB8AC3E}">
        <p14:creationId xmlns:p14="http://schemas.microsoft.com/office/powerpoint/2010/main" val="121656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group of people in a board&#10;&#10;Description automatically generated">
            <a:extLst>
              <a:ext uri="{FF2B5EF4-FFF2-40B4-BE49-F238E27FC236}">
                <a16:creationId xmlns:a16="http://schemas.microsoft.com/office/drawing/2014/main" id="{2A46433A-2733-1E30-C306-70403CC75C25}"/>
              </a:ext>
            </a:extLst>
          </p:cNvPr>
          <p:cNvPicPr>
            <a:picLocks noChangeAspect="1"/>
          </p:cNvPicPr>
          <p:nvPr/>
        </p:nvPicPr>
        <p:blipFill rotWithShape="1">
          <a:blip r:embed="rId3">
            <a:extLst>
              <a:ext uri="{28A0092B-C50C-407E-A947-70E740481C1C}">
                <a14:useLocalDpi xmlns:a14="http://schemas.microsoft.com/office/drawing/2010/main" val="0"/>
              </a:ext>
            </a:extLst>
          </a:blip>
          <a:srcRect t="15806"/>
          <a:stretch/>
        </p:blipFill>
        <p:spPr>
          <a:xfrm>
            <a:off x="68185" y="227084"/>
            <a:ext cx="9498601" cy="5656086"/>
          </a:xfrm>
          <a:prstGeom prst="rect">
            <a:avLst/>
          </a:prstGeom>
        </p:spPr>
      </p:pic>
      <p:sp>
        <p:nvSpPr>
          <p:cNvPr id="5" name="Rectangle 4">
            <a:extLst>
              <a:ext uri="{FF2B5EF4-FFF2-40B4-BE49-F238E27FC236}">
                <a16:creationId xmlns:a16="http://schemas.microsoft.com/office/drawing/2014/main" id="{BA5FF375-5A74-6304-DCD8-3D5BA44F5FC5}"/>
              </a:ext>
            </a:extLst>
          </p:cNvPr>
          <p:cNvSpPr/>
          <p:nvPr/>
        </p:nvSpPr>
        <p:spPr>
          <a:xfrm>
            <a:off x="4503174" y="109180"/>
            <a:ext cx="4886631" cy="1859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2113111-F646-6ACE-7A28-FA0139E227AB}"/>
              </a:ext>
            </a:extLst>
          </p:cNvPr>
          <p:cNvSpPr txBox="1"/>
          <p:nvPr/>
        </p:nvSpPr>
        <p:spPr>
          <a:xfrm>
            <a:off x="4582188" y="274758"/>
            <a:ext cx="6096000" cy="677108"/>
          </a:xfrm>
          <a:prstGeom prst="rect">
            <a:avLst/>
          </a:prstGeom>
          <a:noFill/>
        </p:spPr>
        <p:txBody>
          <a:bodyPr wrap="square">
            <a:spAutoFit/>
          </a:bodyPr>
          <a:lstStyle/>
          <a:p>
            <a:pPr algn="l"/>
            <a:endParaRPr lang="en-GB" sz="1000" b="0" i="0" u="none" strike="noStrike" baseline="0" dirty="0">
              <a:solidFill>
                <a:srgbClr val="000000"/>
              </a:solidFill>
              <a:latin typeface="Arial" panose="020B0604020202020204" pitchFamily="34" charset="0"/>
            </a:endParaRPr>
          </a:p>
          <a:p>
            <a:r>
              <a:rPr lang="en-GB" sz="2800" b="1" i="0" u="none" strike="noStrike" baseline="0" dirty="0">
                <a:solidFill>
                  <a:srgbClr val="273896"/>
                </a:solidFill>
                <a:latin typeface="Arial" panose="020B0604020202020204" pitchFamily="34" charset="0"/>
              </a:rPr>
              <a:t>Our Board </a:t>
            </a:r>
            <a:endParaRPr lang="en-GB" sz="2800" dirty="0"/>
          </a:p>
        </p:txBody>
      </p:sp>
      <p:sp>
        <p:nvSpPr>
          <p:cNvPr id="7" name="TextBox 6">
            <a:extLst>
              <a:ext uri="{FF2B5EF4-FFF2-40B4-BE49-F238E27FC236}">
                <a16:creationId xmlns:a16="http://schemas.microsoft.com/office/drawing/2014/main" id="{1D5B5E82-DE95-8EE8-2F7F-630F5291F046}"/>
              </a:ext>
            </a:extLst>
          </p:cNvPr>
          <p:cNvSpPr txBox="1"/>
          <p:nvPr/>
        </p:nvSpPr>
        <p:spPr>
          <a:xfrm>
            <a:off x="4582188" y="1074977"/>
            <a:ext cx="4720046" cy="738664"/>
          </a:xfrm>
          <a:prstGeom prst="rect">
            <a:avLst/>
          </a:prstGeom>
          <a:noFill/>
        </p:spPr>
        <p:txBody>
          <a:bodyPr wrap="square">
            <a:spAutoFit/>
          </a:bodyPr>
          <a:lstStyle/>
          <a:p>
            <a:r>
              <a:rPr lang="en-GB" sz="1400" b="0" i="0" u="none" strike="noStrike" baseline="0" dirty="0">
                <a:solidFill>
                  <a:srgbClr val="221E1F"/>
                </a:solidFill>
                <a:latin typeface="Arial" panose="020B0604020202020204" pitchFamily="34" charset="0"/>
              </a:rPr>
              <a:t>The Board of Directors sets the overall strategic direction of our Trust. As members of the Trust’s Board, we are determined and clear on our priorities for the future. </a:t>
            </a:r>
            <a:endParaRPr lang="en-GB" sz="1400" dirty="0"/>
          </a:p>
        </p:txBody>
      </p:sp>
      <p:pic>
        <p:nvPicPr>
          <p:cNvPr id="8" name="Picture 7" descr="A rainbow colored line on a black background&#10;&#10;Description automatically generated">
            <a:extLst>
              <a:ext uri="{FF2B5EF4-FFF2-40B4-BE49-F238E27FC236}">
                <a16:creationId xmlns:a16="http://schemas.microsoft.com/office/drawing/2014/main" id="{A9941F27-C01D-8030-62C2-F6DFD3EF06E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0500" t="21460" r="22000" b="17841"/>
          <a:stretch/>
        </p:blipFill>
        <p:spPr>
          <a:xfrm>
            <a:off x="9636533" y="3125788"/>
            <a:ext cx="2576253" cy="1851803"/>
          </a:xfrm>
          <a:prstGeom prst="rect">
            <a:avLst/>
          </a:prstGeom>
        </p:spPr>
      </p:pic>
    </p:spTree>
    <p:extLst>
      <p:ext uri="{BB962C8B-B14F-4D97-AF65-F5344CB8AC3E}">
        <p14:creationId xmlns:p14="http://schemas.microsoft.com/office/powerpoint/2010/main" val="1001470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0C07E47-B82E-A4A6-83B9-FAC86C34839C}"/>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BAE91940-017D-35E7-E136-2E830B799B3D}"/>
              </a:ext>
            </a:extLst>
          </p:cNvPr>
          <p:cNvSpPr/>
          <p:nvPr/>
        </p:nvSpPr>
        <p:spPr>
          <a:xfrm>
            <a:off x="6096000" y="5902960"/>
            <a:ext cx="6096000" cy="9550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Title 1">
            <a:extLst>
              <a:ext uri="{FF2B5EF4-FFF2-40B4-BE49-F238E27FC236}">
                <a16:creationId xmlns:a16="http://schemas.microsoft.com/office/drawing/2014/main" id="{EEB9625E-55CF-D89E-A7F3-077FAC9972A2}"/>
              </a:ext>
            </a:extLst>
          </p:cNvPr>
          <p:cNvSpPr>
            <a:spLocks noGrp="1"/>
          </p:cNvSpPr>
          <p:nvPr>
            <p:ph type="title"/>
          </p:nvPr>
        </p:nvSpPr>
        <p:spPr>
          <a:xfrm>
            <a:off x="423021" y="2293084"/>
            <a:ext cx="6162944" cy="658594"/>
          </a:xfrm>
        </p:spPr>
        <p:txBody>
          <a:bodyPr>
            <a:noAutofit/>
          </a:bodyPr>
          <a:lstStyle/>
          <a:p>
            <a:r>
              <a:rPr lang="en-US" sz="2200" b="1" dirty="0">
                <a:solidFill>
                  <a:srgbClr val="2D2E88"/>
                </a:solidFill>
                <a:latin typeface="Arial"/>
                <a:cs typeface="Arial"/>
              </a:rPr>
              <a:t>Our NSFT strategic priorities</a:t>
            </a:r>
            <a:br>
              <a:rPr lang="en-US" sz="2800" b="1" dirty="0">
                <a:latin typeface="Arial" panose="020B0604020202020204" pitchFamily="34" charset="0"/>
                <a:cs typeface="Arial" panose="020B0604020202020204" pitchFamily="34" charset="0"/>
              </a:rPr>
            </a:br>
            <a:endParaRPr lang="en-US" sz="2600" b="1" dirty="0">
              <a:latin typeface="Arial" panose="020B0604020202020204" pitchFamily="34" charset="0"/>
              <a:cs typeface="Arial" panose="020B0604020202020204" pitchFamily="34" charset="0"/>
            </a:endParaRPr>
          </a:p>
        </p:txBody>
      </p:sp>
      <p:sp>
        <p:nvSpPr>
          <p:cNvPr id="144" name="Rectangle 143">
            <a:extLst>
              <a:ext uri="{FF2B5EF4-FFF2-40B4-BE49-F238E27FC236}">
                <a16:creationId xmlns:a16="http://schemas.microsoft.com/office/drawing/2014/main" id="{EB106469-81AD-1FE9-E054-4F4C2ABA2D00}"/>
              </a:ext>
            </a:extLst>
          </p:cNvPr>
          <p:cNvSpPr/>
          <p:nvPr/>
        </p:nvSpPr>
        <p:spPr>
          <a:xfrm>
            <a:off x="-938448" y="-132841"/>
            <a:ext cx="930605" cy="6864377"/>
          </a:xfrm>
          <a:prstGeom prst="rect">
            <a:avLst/>
          </a:prstGeom>
          <a:solidFill>
            <a:srgbClr val="E3EB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A0B31393-29D8-9E47-26A7-12E4DDF87C08}"/>
              </a:ext>
            </a:extLst>
          </p:cNvPr>
          <p:cNvSpPr/>
          <p:nvPr/>
        </p:nvSpPr>
        <p:spPr>
          <a:xfrm>
            <a:off x="423021" y="5829300"/>
            <a:ext cx="3329829" cy="9022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colorful circle with white text&#10;&#10;Description automatically generated">
            <a:extLst>
              <a:ext uri="{FF2B5EF4-FFF2-40B4-BE49-F238E27FC236}">
                <a16:creationId xmlns:a16="http://schemas.microsoft.com/office/drawing/2014/main" id="{BD6E868D-A40F-7541-A95D-C637DBF86800}"/>
              </a:ext>
            </a:extLst>
          </p:cNvPr>
          <p:cNvPicPr>
            <a:picLocks noChangeAspect="1"/>
          </p:cNvPicPr>
          <p:nvPr/>
        </p:nvPicPr>
        <p:blipFill>
          <a:blip r:embed="rId3">
            <a:extLst>
              <a:ext uri="{28A0092B-C50C-407E-A947-70E740481C1C}">
                <a14:useLocalDpi xmlns:a14="http://schemas.microsoft.com/office/drawing/2010/main" val="0"/>
              </a:ext>
            </a:extLst>
          </a:blip>
          <a:srcRect l="13075" r="14996"/>
          <a:stretch/>
        </p:blipFill>
        <p:spPr>
          <a:xfrm>
            <a:off x="6134992" y="773549"/>
            <a:ext cx="3400891" cy="2388341"/>
          </a:xfrm>
          <a:prstGeom prst="rect">
            <a:avLst/>
          </a:prstGeom>
        </p:spPr>
      </p:pic>
      <p:pic>
        <p:nvPicPr>
          <p:cNvPr id="7" name="Picture 6" descr="A close-up of a sign&#10;&#10;Description automatically generated">
            <a:extLst>
              <a:ext uri="{FF2B5EF4-FFF2-40B4-BE49-F238E27FC236}">
                <a16:creationId xmlns:a16="http://schemas.microsoft.com/office/drawing/2014/main" id="{B8369465-D45E-CDCD-FE13-81B1D0CD7F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452" y="777596"/>
            <a:ext cx="4463939" cy="1065654"/>
          </a:xfrm>
          <a:prstGeom prst="rect">
            <a:avLst/>
          </a:prstGeom>
        </p:spPr>
      </p:pic>
      <p:pic>
        <p:nvPicPr>
          <p:cNvPr id="6" name="Picture 5" descr="A diagram of a service&#10;&#10;Description automatically generated">
            <a:extLst>
              <a:ext uri="{FF2B5EF4-FFF2-40B4-BE49-F238E27FC236}">
                <a16:creationId xmlns:a16="http://schemas.microsoft.com/office/drawing/2014/main" id="{20E6D4E0-FE17-425A-C753-D7DF7DA9FE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021" y="2699932"/>
            <a:ext cx="5167302" cy="3131057"/>
          </a:xfrm>
          <a:prstGeom prst="rect">
            <a:avLst/>
          </a:prstGeom>
        </p:spPr>
      </p:pic>
      <p:pic>
        <p:nvPicPr>
          <p:cNvPr id="11" name="Picture 10" descr="A diagram of a variety of benefits&#10;&#10;Description automatically generated with medium confidence">
            <a:extLst>
              <a:ext uri="{FF2B5EF4-FFF2-40B4-BE49-F238E27FC236}">
                <a16:creationId xmlns:a16="http://schemas.microsoft.com/office/drawing/2014/main" id="{937912DD-CBA7-272E-2849-0593940782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4992" y="3906323"/>
            <a:ext cx="5747673" cy="2690159"/>
          </a:xfrm>
          <a:prstGeom prst="rect">
            <a:avLst/>
          </a:prstGeom>
        </p:spPr>
      </p:pic>
      <p:sp>
        <p:nvSpPr>
          <p:cNvPr id="13" name="Title 1">
            <a:extLst>
              <a:ext uri="{FF2B5EF4-FFF2-40B4-BE49-F238E27FC236}">
                <a16:creationId xmlns:a16="http://schemas.microsoft.com/office/drawing/2014/main" id="{002CD67F-8862-7448-8502-EEA48B30205C}"/>
              </a:ext>
            </a:extLst>
          </p:cNvPr>
          <p:cNvSpPr txBox="1">
            <a:spLocks/>
          </p:cNvSpPr>
          <p:nvPr/>
        </p:nvSpPr>
        <p:spPr>
          <a:xfrm>
            <a:off x="423021" y="397304"/>
            <a:ext cx="6162944" cy="6585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b="1" dirty="0">
                <a:solidFill>
                  <a:srgbClr val="2D2E88"/>
                </a:solidFill>
                <a:latin typeface="Arial"/>
                <a:cs typeface="Arial"/>
              </a:rPr>
              <a:t>Our Vision</a:t>
            </a:r>
            <a:br>
              <a:rPr lang="en-US" sz="2800" b="1" dirty="0">
                <a:latin typeface="Arial" panose="020B0604020202020204" pitchFamily="34" charset="0"/>
                <a:cs typeface="Arial" panose="020B0604020202020204" pitchFamily="34" charset="0"/>
              </a:rPr>
            </a:br>
            <a:endParaRPr lang="en-US" sz="2600" b="1" dirty="0">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EBEFF67B-7879-59E8-0F65-C0A08AAB1418}"/>
              </a:ext>
            </a:extLst>
          </p:cNvPr>
          <p:cNvSpPr txBox="1">
            <a:spLocks/>
          </p:cNvSpPr>
          <p:nvPr/>
        </p:nvSpPr>
        <p:spPr>
          <a:xfrm>
            <a:off x="6096000" y="255904"/>
            <a:ext cx="4417345" cy="9395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b="1" dirty="0">
                <a:solidFill>
                  <a:srgbClr val="2D2E88"/>
                </a:solidFill>
                <a:latin typeface="Arial"/>
                <a:cs typeface="Arial"/>
              </a:rPr>
              <a:t>Our Values</a:t>
            </a:r>
            <a:br>
              <a:rPr lang="en-US" sz="2800" b="1" dirty="0">
                <a:latin typeface="Arial" panose="020B0604020202020204" pitchFamily="34" charset="0"/>
                <a:cs typeface="Arial" panose="020B0604020202020204" pitchFamily="34" charset="0"/>
              </a:rPr>
            </a:br>
            <a:endParaRPr lang="en-US" sz="2600" b="1" dirty="0">
              <a:latin typeface="Arial" panose="020B0604020202020204" pitchFamily="34" charset="0"/>
              <a:cs typeface="Arial" panose="020B0604020202020204" pitchFamily="34" charset="0"/>
            </a:endParaRPr>
          </a:p>
        </p:txBody>
      </p:sp>
      <p:sp>
        <p:nvSpPr>
          <p:cNvPr id="16" name="Title 1">
            <a:extLst>
              <a:ext uri="{FF2B5EF4-FFF2-40B4-BE49-F238E27FC236}">
                <a16:creationId xmlns:a16="http://schemas.microsoft.com/office/drawing/2014/main" id="{AD8C69D6-0A84-4ADA-9236-2B2DADCD648B}"/>
              </a:ext>
            </a:extLst>
          </p:cNvPr>
          <p:cNvSpPr txBox="1">
            <a:spLocks/>
          </p:cNvSpPr>
          <p:nvPr/>
        </p:nvSpPr>
        <p:spPr>
          <a:xfrm>
            <a:off x="6134992" y="3529369"/>
            <a:ext cx="6051599" cy="3364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b="1" dirty="0">
                <a:solidFill>
                  <a:srgbClr val="2D2E88"/>
                </a:solidFill>
                <a:latin typeface="Arial"/>
                <a:cs typeface="Arial"/>
              </a:rPr>
              <a:t>Large scale change </a:t>
            </a:r>
            <a:r>
              <a:rPr lang="en-US" sz="2200" b="1" dirty="0" err="1">
                <a:solidFill>
                  <a:srgbClr val="2D2E88"/>
                </a:solidFill>
                <a:latin typeface="Arial"/>
                <a:cs typeface="Arial"/>
              </a:rPr>
              <a:t>programmes</a:t>
            </a:r>
            <a:r>
              <a:rPr lang="en-US" sz="2200" b="1" dirty="0">
                <a:solidFill>
                  <a:srgbClr val="2D2E88"/>
                </a:solidFill>
                <a:latin typeface="Arial"/>
                <a:cs typeface="Arial"/>
              </a:rPr>
              <a:t> 2025/26</a:t>
            </a:r>
            <a:br>
              <a:rPr lang="en-US" sz="2800" b="1" dirty="0">
                <a:latin typeface="Arial" panose="020B0604020202020204" pitchFamily="34" charset="0"/>
                <a:cs typeface="Arial" panose="020B0604020202020204" pitchFamily="34" charset="0"/>
              </a:rPr>
            </a:br>
            <a:endParaRPr lang="en-US" sz="2600" b="1" dirty="0">
              <a:latin typeface="Arial" panose="020B0604020202020204" pitchFamily="34" charset="0"/>
              <a:cs typeface="Arial" panose="020B0604020202020204" pitchFamily="34" charset="0"/>
            </a:endParaRPr>
          </a:p>
        </p:txBody>
      </p:sp>
      <p:sp>
        <p:nvSpPr>
          <p:cNvPr id="17" name="Freeform 11">
            <a:extLst>
              <a:ext uri="{FF2B5EF4-FFF2-40B4-BE49-F238E27FC236}">
                <a16:creationId xmlns:a16="http://schemas.microsoft.com/office/drawing/2014/main" id="{97DE3AD9-759D-15D3-CF9F-13BE612185E3}"/>
              </a:ext>
            </a:extLst>
          </p:cNvPr>
          <p:cNvSpPr/>
          <p:nvPr/>
        </p:nvSpPr>
        <p:spPr>
          <a:xfrm>
            <a:off x="1254697" y="5592036"/>
            <a:ext cx="4766490" cy="1291602"/>
          </a:xfrm>
          <a:custGeom>
            <a:avLst/>
            <a:gdLst/>
            <a:ahLst/>
            <a:cxnLst/>
            <a:rect l="l" t="t" r="r" b="b"/>
            <a:pathLst>
              <a:path w="6939195" h="1742460">
                <a:moveTo>
                  <a:pt x="0" y="0"/>
                </a:moveTo>
                <a:lnTo>
                  <a:pt x="6939195" y="0"/>
                </a:lnTo>
                <a:lnTo>
                  <a:pt x="6939195" y="1742461"/>
                </a:lnTo>
                <a:lnTo>
                  <a:pt x="0" y="1742461"/>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2021EE2D-5639-EFD0-9E8F-E7C0BACC7068}"/>
              </a:ext>
            </a:extLst>
          </p:cNvPr>
          <p:cNvCxnSpPr/>
          <p:nvPr/>
        </p:nvCxnSpPr>
        <p:spPr>
          <a:xfrm>
            <a:off x="5895892" y="1008953"/>
            <a:ext cx="0" cy="4894007"/>
          </a:xfrm>
          <a:prstGeom prst="line">
            <a:avLst/>
          </a:prstGeom>
          <a:ln w="19050">
            <a:solidFill>
              <a:schemeClr val="bg2">
                <a:lumMod val="9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A5D727D-1FCE-526A-5FA7-EDC01E750F89}"/>
              </a:ext>
            </a:extLst>
          </p:cNvPr>
          <p:cNvCxnSpPr>
            <a:cxnSpLocks/>
          </p:cNvCxnSpPr>
          <p:nvPr/>
        </p:nvCxnSpPr>
        <p:spPr>
          <a:xfrm>
            <a:off x="6296108" y="3202440"/>
            <a:ext cx="5425440" cy="0"/>
          </a:xfrm>
          <a:prstGeom prst="line">
            <a:avLst/>
          </a:prstGeom>
          <a:ln w="19050">
            <a:solidFill>
              <a:schemeClr val="bg2">
                <a:lumMod val="9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D0B4003-C2EC-DDDF-4EEB-9933F7F2D76B}"/>
              </a:ext>
            </a:extLst>
          </p:cNvPr>
          <p:cNvCxnSpPr>
            <a:cxnSpLocks/>
          </p:cNvCxnSpPr>
          <p:nvPr/>
        </p:nvCxnSpPr>
        <p:spPr>
          <a:xfrm>
            <a:off x="470452" y="2026920"/>
            <a:ext cx="4954988" cy="0"/>
          </a:xfrm>
          <a:prstGeom prst="line">
            <a:avLst/>
          </a:prstGeom>
          <a:ln w="19050">
            <a:solidFill>
              <a:schemeClr val="bg2">
                <a:lumMod val="9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19A2364E-75A1-28F1-9F18-A00FFA78F05D}"/>
              </a:ext>
            </a:extLst>
          </p:cNvPr>
          <p:cNvPicPr>
            <a:picLocks noChangeAspect="1"/>
          </p:cNvPicPr>
          <p:nvPr/>
        </p:nvPicPr>
        <p:blipFill>
          <a:blip r:embed="rId8"/>
          <a:stretch>
            <a:fillRect/>
          </a:stretch>
        </p:blipFill>
        <p:spPr>
          <a:xfrm>
            <a:off x="6096000" y="4233252"/>
            <a:ext cx="1731666" cy="218083"/>
          </a:xfrm>
          <a:prstGeom prst="rect">
            <a:avLst/>
          </a:prstGeom>
        </p:spPr>
      </p:pic>
    </p:spTree>
    <p:extLst>
      <p:ext uri="{BB962C8B-B14F-4D97-AF65-F5344CB8AC3E}">
        <p14:creationId xmlns:p14="http://schemas.microsoft.com/office/powerpoint/2010/main" val="295737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E107777-DCF2-BFAD-5D0A-19A2A0A4B54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00A94E48-E101-2AB7-8099-942E1CE3C27C}"/>
              </a:ext>
            </a:extLst>
          </p:cNvPr>
          <p:cNvSpPr txBox="1"/>
          <p:nvPr/>
        </p:nvSpPr>
        <p:spPr>
          <a:xfrm>
            <a:off x="531607" y="1407430"/>
            <a:ext cx="4459494" cy="1415772"/>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2200" dirty="0">
                <a:latin typeface="Arial" panose="020B0604020202020204" pitchFamily="34" charset="0"/>
                <a:cs typeface="Arial" panose="020B0604020202020204" pitchFamily="34" charset="0"/>
              </a:rPr>
              <a:t>NSFT currently has five areas of focus for clinical transformation which are: </a:t>
            </a:r>
          </a:p>
          <a:p>
            <a:pPr marL="0" marR="0" lvl="0" indent="0" algn="l" defTabSz="914400" rtl="0" eaLnBrk="1" fontAlgn="t" latinLnBrk="0" hangingPunct="1">
              <a:lnSpc>
                <a:spcPct val="100000"/>
              </a:lnSpc>
              <a:spcBef>
                <a:spcPts val="0"/>
              </a:spcBef>
              <a:spcAft>
                <a:spcPts val="0"/>
              </a:spcAft>
              <a:buClrTx/>
              <a:buSzTx/>
              <a:buFontTx/>
              <a:buNone/>
              <a:tabLst/>
              <a:defRPr/>
            </a:pPr>
            <a:endParaRPr lang="en-GB" sz="2000" dirty="0"/>
          </a:p>
        </p:txBody>
      </p:sp>
      <p:sp>
        <p:nvSpPr>
          <p:cNvPr id="8" name="TextBox 7">
            <a:extLst>
              <a:ext uri="{FF2B5EF4-FFF2-40B4-BE49-F238E27FC236}">
                <a16:creationId xmlns:a16="http://schemas.microsoft.com/office/drawing/2014/main" id="{77ACFE40-9CC7-6567-FF75-2B0F90F08D95}"/>
              </a:ext>
            </a:extLst>
          </p:cNvPr>
          <p:cNvSpPr txBox="1"/>
          <p:nvPr/>
        </p:nvSpPr>
        <p:spPr>
          <a:xfrm>
            <a:off x="5395746" y="1407430"/>
            <a:ext cx="6267447" cy="4540282"/>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700" b="1" dirty="0">
                <a:solidFill>
                  <a:srgbClr val="00684F"/>
                </a:solidFill>
                <a:latin typeface="Arial" panose="020B0604020202020204" pitchFamily="34" charset="0"/>
                <a:ea typeface="Calibri" panose="020F0502020204030204" pitchFamily="34" charset="0"/>
                <a:cs typeface="Arial" panose="020B0604020202020204" pitchFamily="34" charset="0"/>
              </a:rPr>
              <a:t>Each clinical transformation</a:t>
            </a:r>
            <a:r>
              <a:rPr kumimoji="0" lang="en-GB" sz="1700" b="1" i="0" u="none" strike="noStrike" kern="1200" cap="none" spc="0" normalizeH="0" baseline="0" noProof="0" dirty="0">
                <a:ln>
                  <a:noFill/>
                </a:ln>
                <a:solidFill>
                  <a:srgbClr val="00684F"/>
                </a:solidFill>
                <a:effectLst/>
                <a:uLnTx/>
                <a:uFillTx/>
                <a:latin typeface="Arial" panose="020B0604020202020204" pitchFamily="34" charset="0"/>
                <a:ea typeface="Calibri" panose="020F0502020204030204" pitchFamily="34" charset="0"/>
                <a:cs typeface="Arial" panose="020B0604020202020204" pitchFamily="34" charset="0"/>
              </a:rPr>
              <a:t> programme will aim to deliver:</a:t>
            </a:r>
          </a:p>
          <a:p>
            <a:pPr marL="342900" marR="0" lvl="0" indent="-342900" algn="l" defTabSz="914400" rtl="0" eaLnBrk="1" fontAlgn="auto" latinLnBrk="0" hangingPunct="1">
              <a:lnSpc>
                <a:spcPct val="115000"/>
              </a:lnSpc>
              <a:spcBef>
                <a:spcPts val="0"/>
              </a:spcBef>
              <a:spcAft>
                <a:spcPts val="0"/>
              </a:spcAft>
              <a:buClr>
                <a:srgbClr val="00904A"/>
              </a:buClr>
              <a:buSzTx/>
              <a:buFont typeface="Arial" panose="020B0604020202020204" pitchFamily="34" charset="0"/>
              <a:buChar char="•"/>
              <a:tabLst/>
              <a:defRPr/>
            </a:pPr>
            <a:r>
              <a:rPr kumimoji="0" lang="en-GB" sz="17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Reduction in unwarranted variation across the Trust area; </a:t>
            </a:r>
            <a:r>
              <a:rPr kumimoji="0" lang="en-GB" sz="17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standardised services that meet local needs</a:t>
            </a:r>
          </a:p>
          <a:p>
            <a:pPr marL="342900" marR="0" lvl="0" indent="-342900" algn="l" defTabSz="914400" rtl="0" eaLnBrk="1" fontAlgn="auto" latinLnBrk="0" hangingPunct="1">
              <a:lnSpc>
                <a:spcPct val="115000"/>
              </a:lnSpc>
              <a:spcBef>
                <a:spcPts val="0"/>
              </a:spcBef>
              <a:spcAft>
                <a:spcPts val="0"/>
              </a:spcAft>
              <a:buClr>
                <a:srgbClr val="00904A"/>
              </a:buClr>
              <a:buSzTx/>
              <a:buFont typeface="Arial" panose="020B0604020202020204" pitchFamily="34" charset="0"/>
              <a:buChar char="•"/>
              <a:tabLst/>
              <a:defRPr/>
            </a:pPr>
            <a:r>
              <a:rPr kumimoji="0" lang="en-GB" sz="17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Improved access to services </a:t>
            </a:r>
            <a:r>
              <a:rPr kumimoji="0" lang="en-GB" sz="17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through reduction in waiting times and faster response times for care and treatment</a:t>
            </a:r>
          </a:p>
          <a:p>
            <a:pPr marL="342900" marR="0" lvl="0" indent="-342900" algn="l" defTabSz="914400" rtl="0" eaLnBrk="1" fontAlgn="auto" latinLnBrk="0" hangingPunct="1">
              <a:lnSpc>
                <a:spcPct val="115000"/>
              </a:lnSpc>
              <a:spcBef>
                <a:spcPts val="0"/>
              </a:spcBef>
              <a:spcAft>
                <a:spcPts val="0"/>
              </a:spcAft>
              <a:buClr>
                <a:srgbClr val="00904A"/>
              </a:buClr>
              <a:buSzTx/>
              <a:buFont typeface="Arial" panose="020B0604020202020204" pitchFamily="34" charset="0"/>
              <a:buChar char="•"/>
              <a:tabLst/>
              <a:defRPr/>
            </a:pPr>
            <a:r>
              <a:rPr kumimoji="0" lang="en-GB" sz="17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Reduction in health inequalities </a:t>
            </a:r>
            <a:r>
              <a:rPr kumimoji="0" lang="en-GB" sz="17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across services</a:t>
            </a:r>
          </a:p>
          <a:p>
            <a:pPr marL="342900" marR="0" lvl="0" indent="-342900" algn="l" defTabSz="914400" rtl="0" eaLnBrk="1" fontAlgn="auto" latinLnBrk="0" hangingPunct="1">
              <a:lnSpc>
                <a:spcPct val="115000"/>
              </a:lnSpc>
              <a:spcBef>
                <a:spcPts val="0"/>
              </a:spcBef>
              <a:spcAft>
                <a:spcPts val="0"/>
              </a:spcAft>
              <a:buClr>
                <a:srgbClr val="00904A"/>
              </a:buClr>
              <a:buSzTx/>
              <a:buFont typeface="Arial" panose="020B0604020202020204" pitchFamily="34" charset="0"/>
              <a:buChar char="•"/>
              <a:tabLst/>
              <a:defRPr/>
            </a:pPr>
            <a:r>
              <a:rPr kumimoji="0" lang="en-GB" sz="17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Improved experiences </a:t>
            </a:r>
            <a:r>
              <a:rPr kumimoji="0" lang="en-GB" sz="17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for services users, families and carers</a:t>
            </a:r>
          </a:p>
          <a:p>
            <a:pPr marL="342900" marR="0" lvl="0" indent="-342900" algn="l" defTabSz="914400" rtl="0" eaLnBrk="1" fontAlgn="auto" latinLnBrk="0" hangingPunct="1">
              <a:lnSpc>
                <a:spcPct val="115000"/>
              </a:lnSpc>
              <a:spcBef>
                <a:spcPts val="0"/>
              </a:spcBef>
              <a:spcAft>
                <a:spcPts val="0"/>
              </a:spcAft>
              <a:buClr>
                <a:srgbClr val="00904A"/>
              </a:buClr>
              <a:buSzTx/>
              <a:buFont typeface="Arial" panose="020B0604020202020204" pitchFamily="34" charset="0"/>
              <a:buChar char="•"/>
              <a:tabLst/>
              <a:defRPr/>
            </a:pPr>
            <a:r>
              <a:rPr kumimoji="0" lang="en-GB" sz="17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Provision of care closer to home </a:t>
            </a:r>
            <a:r>
              <a:rPr kumimoji="0" lang="en-GB" sz="17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e.g. reduction in inappropriate out of area placements</a:t>
            </a:r>
          </a:p>
          <a:p>
            <a:pPr marL="342900" marR="0" lvl="0" indent="-342900" algn="l" defTabSz="914400" rtl="0" eaLnBrk="1" fontAlgn="auto" latinLnBrk="0" hangingPunct="1">
              <a:lnSpc>
                <a:spcPct val="115000"/>
              </a:lnSpc>
              <a:spcBef>
                <a:spcPts val="0"/>
              </a:spcBef>
              <a:spcAft>
                <a:spcPts val="0"/>
              </a:spcAft>
              <a:buClr>
                <a:srgbClr val="00904A"/>
              </a:buClr>
              <a:buSzTx/>
              <a:buFont typeface="Arial" panose="020B0604020202020204" pitchFamily="34" charset="0"/>
              <a:buChar char="•"/>
              <a:tabLst/>
              <a:defRPr/>
            </a:pPr>
            <a:r>
              <a:rPr kumimoji="0" lang="en-GB" sz="17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More </a:t>
            </a:r>
            <a:r>
              <a:rPr kumimoji="0" lang="en-GB" sz="17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efficient care provision, </a:t>
            </a:r>
            <a:r>
              <a:rPr kumimoji="0" lang="en-GB" sz="17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developed in collaboration with our VCSE partners</a:t>
            </a:r>
          </a:p>
          <a:p>
            <a:pPr marL="342900" marR="0" lvl="0" indent="-342900" algn="l" defTabSz="914400" rtl="0" eaLnBrk="1" fontAlgn="auto" latinLnBrk="0" hangingPunct="1">
              <a:lnSpc>
                <a:spcPct val="115000"/>
              </a:lnSpc>
              <a:spcBef>
                <a:spcPts val="0"/>
              </a:spcBef>
              <a:spcAft>
                <a:spcPts val="1000"/>
              </a:spcAft>
              <a:buClr>
                <a:srgbClr val="00904A"/>
              </a:buClr>
              <a:buSzTx/>
              <a:buFont typeface="Arial" panose="020B0604020202020204" pitchFamily="34" charset="0"/>
              <a:buChar char="•"/>
              <a:tabLst/>
              <a:defRPr/>
            </a:pPr>
            <a:r>
              <a:rPr kumimoji="0" lang="en-GB" sz="17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Service models that closely align with best practice </a:t>
            </a:r>
            <a:r>
              <a:rPr kumimoji="0" lang="en-GB" sz="17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and nationally agreed clinical standards which may result in accredited models of care delivery.</a:t>
            </a:r>
          </a:p>
        </p:txBody>
      </p:sp>
      <p:cxnSp>
        <p:nvCxnSpPr>
          <p:cNvPr id="13" name="Straight Connector 12">
            <a:extLst>
              <a:ext uri="{FF2B5EF4-FFF2-40B4-BE49-F238E27FC236}">
                <a16:creationId xmlns:a16="http://schemas.microsoft.com/office/drawing/2014/main" id="{41CE1ADB-7949-53D5-2E28-5916098D3A53}"/>
              </a:ext>
            </a:extLst>
          </p:cNvPr>
          <p:cNvCxnSpPr/>
          <p:nvPr/>
        </p:nvCxnSpPr>
        <p:spPr>
          <a:xfrm>
            <a:off x="5156752" y="1407430"/>
            <a:ext cx="0" cy="4894007"/>
          </a:xfrm>
          <a:prstGeom prst="line">
            <a:avLst/>
          </a:prstGeom>
          <a:ln w="19050">
            <a:solidFill>
              <a:srgbClr val="00684F"/>
            </a:solidFill>
            <a:prstDash val="sysDot"/>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57D3A42D-E339-C39E-3E50-AAB043294B25}"/>
              </a:ext>
            </a:extLst>
          </p:cNvPr>
          <p:cNvSpPr/>
          <p:nvPr/>
        </p:nvSpPr>
        <p:spPr>
          <a:xfrm>
            <a:off x="-433334" y="212021"/>
            <a:ext cx="8167629" cy="781466"/>
          </a:xfrm>
          <a:prstGeom prst="roundRect">
            <a:avLst>
              <a:gd name="adj" fmla="val 23878"/>
            </a:avLst>
          </a:prstGeom>
          <a:solidFill>
            <a:srgbClr val="006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5A96C04A-9E85-9EC1-0214-029A050CFD8E}"/>
              </a:ext>
            </a:extLst>
          </p:cNvPr>
          <p:cNvSpPr txBox="1"/>
          <p:nvPr/>
        </p:nvSpPr>
        <p:spPr>
          <a:xfrm>
            <a:off x="566630" y="331938"/>
            <a:ext cx="8113445" cy="523220"/>
          </a:xfrm>
          <a:prstGeom prst="rect">
            <a:avLst/>
          </a:prstGeom>
          <a:noFill/>
        </p:spPr>
        <p:txBody>
          <a:bodyPr wrap="square">
            <a:spAutoFit/>
          </a:bodyPr>
          <a:lstStyle/>
          <a:p>
            <a:r>
              <a:rPr lang="en-GB" sz="2800" b="1" dirty="0">
                <a:solidFill>
                  <a:schemeClr val="bg1"/>
                </a:solidFill>
                <a:latin typeface="Arial" panose="020B0604020202020204" pitchFamily="34" charset="0"/>
                <a:cs typeface="Arial" panose="020B0604020202020204" pitchFamily="34" charset="0"/>
              </a:rPr>
              <a:t>Improving Health </a:t>
            </a:r>
            <a:r>
              <a:rPr lang="en-GB" sz="2800" dirty="0">
                <a:solidFill>
                  <a:schemeClr val="bg1"/>
                </a:solidFill>
                <a:latin typeface="Arial" panose="020B0604020202020204" pitchFamily="34" charset="0"/>
                <a:cs typeface="Arial" panose="020B0604020202020204" pitchFamily="34" charset="0"/>
              </a:rPr>
              <a:t>–</a:t>
            </a:r>
            <a:r>
              <a:rPr lang="en-GB" sz="2800" b="1" dirty="0">
                <a:solidFill>
                  <a:schemeClr val="bg1"/>
                </a:solidFill>
                <a:latin typeface="Arial" panose="020B0604020202020204" pitchFamily="34" charset="0"/>
                <a:cs typeface="Arial" panose="020B0604020202020204" pitchFamily="34" charset="0"/>
              </a:rPr>
              <a:t> </a:t>
            </a:r>
            <a:r>
              <a:rPr lang="en-GB" sz="2800" dirty="0">
                <a:solidFill>
                  <a:schemeClr val="bg1"/>
                </a:solidFill>
                <a:latin typeface="Arial" panose="020B0604020202020204" pitchFamily="34" charset="0"/>
                <a:cs typeface="Arial" panose="020B0604020202020204" pitchFamily="34" charset="0"/>
              </a:rPr>
              <a:t>Clinical transformation</a:t>
            </a:r>
            <a:endParaRPr lang="en-GB" sz="20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D7EEF26B-9465-75E5-F930-B4AB6D924EAF}"/>
              </a:ext>
            </a:extLst>
          </p:cNvPr>
          <p:cNvSpPr/>
          <p:nvPr/>
        </p:nvSpPr>
        <p:spPr>
          <a:xfrm>
            <a:off x="-930605" y="-80529"/>
            <a:ext cx="930605" cy="6864377"/>
          </a:xfrm>
          <a:prstGeom prst="rect">
            <a:avLst/>
          </a:prstGeom>
          <a:solidFill>
            <a:srgbClr val="E3EB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id="{F204A736-1E15-122D-025F-B4BF0AFE44BF}"/>
              </a:ext>
            </a:extLst>
          </p:cNvPr>
          <p:cNvSpPr/>
          <p:nvPr/>
        </p:nvSpPr>
        <p:spPr>
          <a:xfrm>
            <a:off x="613358" y="2559955"/>
            <a:ext cx="4008879" cy="438150"/>
          </a:xfrm>
          <a:prstGeom prst="roundRect">
            <a:avLst/>
          </a:prstGeom>
          <a:solidFill>
            <a:srgbClr val="2D2E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58C10E6-6EC2-DCEF-ACF5-6A54E4A14972}"/>
              </a:ext>
            </a:extLst>
          </p:cNvPr>
          <p:cNvSpPr txBox="1"/>
          <p:nvPr/>
        </p:nvSpPr>
        <p:spPr>
          <a:xfrm>
            <a:off x="661989" y="2559955"/>
            <a:ext cx="3624261" cy="430887"/>
          </a:xfrm>
          <a:prstGeom prst="rect">
            <a:avLst/>
          </a:prstGeom>
          <a:noFill/>
        </p:spPr>
        <p:txBody>
          <a:bodyPr wrap="square">
            <a:spAutoFit/>
          </a:bodyPr>
          <a:lstStyle/>
          <a:p>
            <a:pPr marR="0" lvl="0" algn="l" defTabSz="914400" rtl="0" eaLnBrk="1" fontAlgn="t" latinLnBrk="0" hangingPunct="1">
              <a:lnSpc>
                <a:spcPct val="100000"/>
              </a:lnSpc>
              <a:spcBef>
                <a:spcPts val="0"/>
              </a:spcBef>
              <a:spcAft>
                <a:spcPts val="0"/>
              </a:spcAft>
              <a:buClr>
                <a:srgbClr val="00904A"/>
              </a:buClr>
              <a:buSzTx/>
              <a:tabLst/>
              <a:defRPr/>
            </a:pPr>
            <a:r>
              <a:rPr lang="en-GB" sz="2200" b="1" dirty="0">
                <a:solidFill>
                  <a:schemeClr val="bg1"/>
                </a:solidFill>
                <a:latin typeface="Arial" panose="020B0604020202020204" pitchFamily="34" charset="0"/>
                <a:cs typeface="Arial" panose="020B0604020202020204" pitchFamily="34" charset="0"/>
              </a:rPr>
              <a:t>Community Mental Health</a:t>
            </a:r>
          </a:p>
        </p:txBody>
      </p:sp>
      <p:sp>
        <p:nvSpPr>
          <p:cNvPr id="9" name="Rectangle: Rounded Corners 8">
            <a:extLst>
              <a:ext uri="{FF2B5EF4-FFF2-40B4-BE49-F238E27FC236}">
                <a16:creationId xmlns:a16="http://schemas.microsoft.com/office/drawing/2014/main" id="{C54A81B9-B359-6CA6-21DB-040869A7EE17}"/>
              </a:ext>
            </a:extLst>
          </p:cNvPr>
          <p:cNvSpPr/>
          <p:nvPr/>
        </p:nvSpPr>
        <p:spPr>
          <a:xfrm>
            <a:off x="635639" y="3136217"/>
            <a:ext cx="3986597" cy="438150"/>
          </a:xfrm>
          <a:prstGeom prst="roundRect">
            <a:avLst/>
          </a:prstGeom>
          <a:solidFill>
            <a:srgbClr val="006A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83B0393C-1550-6F26-83A3-ECD2869D90A1}"/>
              </a:ext>
            </a:extLst>
          </p:cNvPr>
          <p:cNvSpPr txBox="1"/>
          <p:nvPr/>
        </p:nvSpPr>
        <p:spPr>
          <a:xfrm>
            <a:off x="684270" y="3136217"/>
            <a:ext cx="3624261" cy="430887"/>
          </a:xfrm>
          <a:prstGeom prst="rect">
            <a:avLst/>
          </a:prstGeom>
          <a:noFill/>
        </p:spPr>
        <p:txBody>
          <a:bodyPr wrap="square">
            <a:spAutoFit/>
          </a:bodyPr>
          <a:lstStyle/>
          <a:p>
            <a:pPr marR="0" lvl="0" algn="l" defTabSz="914400" rtl="0" eaLnBrk="1" fontAlgn="t" latinLnBrk="0" hangingPunct="1">
              <a:lnSpc>
                <a:spcPct val="100000"/>
              </a:lnSpc>
              <a:spcBef>
                <a:spcPts val="0"/>
              </a:spcBef>
              <a:spcAft>
                <a:spcPts val="0"/>
              </a:spcAft>
              <a:buClr>
                <a:srgbClr val="00904A"/>
              </a:buClr>
              <a:buSzTx/>
              <a:tabLst/>
              <a:defRPr/>
            </a:pPr>
            <a:r>
              <a:rPr lang="en-GB" sz="2200" b="1" dirty="0">
                <a:solidFill>
                  <a:schemeClr val="bg1"/>
                </a:solidFill>
                <a:latin typeface="Arial" panose="020B0604020202020204" pitchFamily="34" charset="0"/>
                <a:cs typeface="Arial" panose="020B0604020202020204" pitchFamily="34" charset="0"/>
              </a:rPr>
              <a:t>Crisis Pathway</a:t>
            </a:r>
          </a:p>
        </p:txBody>
      </p:sp>
      <p:sp>
        <p:nvSpPr>
          <p:cNvPr id="11" name="Rectangle: Rounded Corners 10">
            <a:extLst>
              <a:ext uri="{FF2B5EF4-FFF2-40B4-BE49-F238E27FC236}">
                <a16:creationId xmlns:a16="http://schemas.microsoft.com/office/drawing/2014/main" id="{6EA715D3-3330-6BEE-DD56-76BCDB02ADF7}"/>
              </a:ext>
            </a:extLst>
          </p:cNvPr>
          <p:cNvSpPr/>
          <p:nvPr/>
        </p:nvSpPr>
        <p:spPr>
          <a:xfrm>
            <a:off x="635639" y="3671938"/>
            <a:ext cx="3986595" cy="438150"/>
          </a:xfrm>
          <a:prstGeom prst="roundRect">
            <a:avLst/>
          </a:prstGeom>
          <a:solidFill>
            <a:srgbClr val="C101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C6625F7-4E74-94EE-BBC5-F8CC571190FD}"/>
              </a:ext>
            </a:extLst>
          </p:cNvPr>
          <p:cNvSpPr txBox="1"/>
          <p:nvPr/>
        </p:nvSpPr>
        <p:spPr>
          <a:xfrm>
            <a:off x="684270" y="3671938"/>
            <a:ext cx="3624261" cy="430887"/>
          </a:xfrm>
          <a:prstGeom prst="rect">
            <a:avLst/>
          </a:prstGeom>
          <a:noFill/>
        </p:spPr>
        <p:txBody>
          <a:bodyPr wrap="square">
            <a:spAutoFit/>
          </a:bodyPr>
          <a:lstStyle/>
          <a:p>
            <a:pPr marR="0" lvl="0" algn="l" defTabSz="914400" rtl="0" eaLnBrk="1" fontAlgn="t" latinLnBrk="0" hangingPunct="1">
              <a:lnSpc>
                <a:spcPct val="100000"/>
              </a:lnSpc>
              <a:spcBef>
                <a:spcPts val="0"/>
              </a:spcBef>
              <a:spcAft>
                <a:spcPts val="0"/>
              </a:spcAft>
              <a:buClr>
                <a:srgbClr val="00904A"/>
              </a:buClr>
              <a:buSzTx/>
              <a:tabLst/>
              <a:defRPr/>
            </a:pPr>
            <a:r>
              <a:rPr lang="en-GB" sz="2200" b="1" dirty="0">
                <a:solidFill>
                  <a:schemeClr val="bg1"/>
                </a:solidFill>
                <a:latin typeface="Arial" panose="020B0604020202020204" pitchFamily="34" charset="0"/>
                <a:cs typeface="Arial" panose="020B0604020202020204" pitchFamily="34" charset="0"/>
              </a:rPr>
              <a:t>Inpatient (adult)</a:t>
            </a:r>
          </a:p>
        </p:txBody>
      </p:sp>
      <p:sp>
        <p:nvSpPr>
          <p:cNvPr id="16" name="Rectangle: Rounded Corners 15">
            <a:extLst>
              <a:ext uri="{FF2B5EF4-FFF2-40B4-BE49-F238E27FC236}">
                <a16:creationId xmlns:a16="http://schemas.microsoft.com/office/drawing/2014/main" id="{EE1B2022-E6F7-29B1-E28F-93873CACF6B6}"/>
              </a:ext>
            </a:extLst>
          </p:cNvPr>
          <p:cNvSpPr/>
          <p:nvPr/>
        </p:nvSpPr>
        <p:spPr>
          <a:xfrm>
            <a:off x="635639" y="4235006"/>
            <a:ext cx="3986591" cy="775143"/>
          </a:xfrm>
          <a:prstGeom prst="roundRect">
            <a:avLst/>
          </a:prstGeom>
          <a:solidFill>
            <a:srgbClr val="0068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F8957CC4-E1FB-E702-F7DB-CDD3084185A5}"/>
              </a:ext>
            </a:extLst>
          </p:cNvPr>
          <p:cNvSpPr txBox="1"/>
          <p:nvPr/>
        </p:nvSpPr>
        <p:spPr>
          <a:xfrm>
            <a:off x="684270" y="4235007"/>
            <a:ext cx="2966210" cy="775143"/>
          </a:xfrm>
          <a:prstGeom prst="rect">
            <a:avLst/>
          </a:prstGeom>
          <a:noFill/>
        </p:spPr>
        <p:txBody>
          <a:bodyPr wrap="square">
            <a:spAutoFit/>
          </a:bodyPr>
          <a:lstStyle/>
          <a:p>
            <a:pPr marR="0" lvl="0" algn="l" defTabSz="914400" rtl="0" eaLnBrk="1" fontAlgn="t" latinLnBrk="0" hangingPunct="1">
              <a:lnSpc>
                <a:spcPct val="100000"/>
              </a:lnSpc>
              <a:spcBef>
                <a:spcPts val="0"/>
              </a:spcBef>
              <a:spcAft>
                <a:spcPts val="0"/>
              </a:spcAft>
              <a:buClr>
                <a:srgbClr val="00904A"/>
              </a:buClr>
              <a:buSzTx/>
              <a:tabLst/>
              <a:defRPr/>
            </a:pPr>
            <a:r>
              <a:rPr lang="en-GB" sz="2200" b="1" dirty="0">
                <a:solidFill>
                  <a:schemeClr val="bg1"/>
                </a:solidFill>
                <a:latin typeface="Arial" panose="020B0604020202020204" pitchFamily="34" charset="0"/>
                <a:cs typeface="Arial" panose="020B0604020202020204" pitchFamily="34" charset="0"/>
              </a:rPr>
              <a:t>Child Family and Young Persons</a:t>
            </a:r>
          </a:p>
        </p:txBody>
      </p:sp>
      <p:sp>
        <p:nvSpPr>
          <p:cNvPr id="18" name="Rectangle: Rounded Corners 17">
            <a:extLst>
              <a:ext uri="{FF2B5EF4-FFF2-40B4-BE49-F238E27FC236}">
                <a16:creationId xmlns:a16="http://schemas.microsoft.com/office/drawing/2014/main" id="{38C3B629-8D23-B01F-5747-BACA1B3C61EB}"/>
              </a:ext>
            </a:extLst>
          </p:cNvPr>
          <p:cNvSpPr/>
          <p:nvPr/>
        </p:nvSpPr>
        <p:spPr>
          <a:xfrm>
            <a:off x="613358" y="5113607"/>
            <a:ext cx="3986591" cy="438150"/>
          </a:xfrm>
          <a:prstGeom prst="roundRect">
            <a:avLst/>
          </a:prstGeom>
          <a:solidFill>
            <a:srgbClr val="2D2E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A79EAAB5-050C-E700-CBBD-EA34D0764C5B}"/>
              </a:ext>
            </a:extLst>
          </p:cNvPr>
          <p:cNvSpPr txBox="1"/>
          <p:nvPr/>
        </p:nvSpPr>
        <p:spPr>
          <a:xfrm>
            <a:off x="661989" y="5113607"/>
            <a:ext cx="3624261" cy="430887"/>
          </a:xfrm>
          <a:prstGeom prst="rect">
            <a:avLst/>
          </a:prstGeom>
          <a:noFill/>
        </p:spPr>
        <p:txBody>
          <a:bodyPr wrap="square">
            <a:spAutoFit/>
          </a:bodyPr>
          <a:lstStyle/>
          <a:p>
            <a:pPr marR="0" lvl="0" algn="l" defTabSz="914400" rtl="0" eaLnBrk="1" fontAlgn="t" latinLnBrk="0" hangingPunct="1">
              <a:lnSpc>
                <a:spcPct val="100000"/>
              </a:lnSpc>
              <a:spcBef>
                <a:spcPts val="0"/>
              </a:spcBef>
              <a:spcAft>
                <a:spcPts val="0"/>
              </a:spcAft>
              <a:buClr>
                <a:srgbClr val="00904A"/>
              </a:buClr>
              <a:buSzTx/>
              <a:tabLst/>
              <a:defRPr/>
            </a:pPr>
            <a:r>
              <a:rPr lang="en-GB" sz="2200" b="1" dirty="0">
                <a:solidFill>
                  <a:schemeClr val="bg1"/>
                </a:solidFill>
                <a:latin typeface="Arial" panose="020B0604020202020204" pitchFamily="34" charset="0"/>
                <a:cs typeface="Arial" panose="020B0604020202020204" pitchFamily="34" charset="0"/>
              </a:rPr>
              <a:t>Older Persons</a:t>
            </a:r>
          </a:p>
        </p:txBody>
      </p:sp>
    </p:spTree>
    <p:extLst>
      <p:ext uri="{BB962C8B-B14F-4D97-AF65-F5344CB8AC3E}">
        <p14:creationId xmlns:p14="http://schemas.microsoft.com/office/powerpoint/2010/main" val="281059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E7735F1-1945-7A9C-CD23-115DD00CED96}"/>
              </a:ext>
            </a:extLst>
          </p:cNvPr>
          <p:cNvSpPr/>
          <p:nvPr/>
        </p:nvSpPr>
        <p:spPr>
          <a:xfrm>
            <a:off x="-433334" y="212021"/>
            <a:ext cx="7688087" cy="781466"/>
          </a:xfrm>
          <a:prstGeom prst="roundRect">
            <a:avLst>
              <a:gd name="adj" fmla="val 23878"/>
            </a:avLst>
          </a:prstGeom>
          <a:solidFill>
            <a:srgbClr val="006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3F7D7BB-F933-0181-2B49-59341DBDB3F9}"/>
              </a:ext>
            </a:extLst>
          </p:cNvPr>
          <p:cNvSpPr txBox="1"/>
          <p:nvPr/>
        </p:nvSpPr>
        <p:spPr>
          <a:xfrm>
            <a:off x="566630" y="1364620"/>
            <a:ext cx="5601975" cy="3896131"/>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GB" sz="2000" kern="100" dirty="0">
                <a:effectLst/>
                <a:latin typeface="Arial" panose="020B0604020202020204" pitchFamily="34" charset="0"/>
                <a:ea typeface="Aptos" panose="020B0004020202020204" pitchFamily="34" charset="0"/>
                <a:cs typeface="Arial" panose="020B0604020202020204" pitchFamily="34" charset="0"/>
              </a:rPr>
              <a:t>The Trust is </a:t>
            </a:r>
            <a:r>
              <a:rPr lang="en-GB" sz="2000" kern="100" dirty="0">
                <a:latin typeface="Arial" panose="020B0604020202020204" pitchFamily="34" charset="0"/>
                <a:ea typeface="Aptos" panose="020B0004020202020204" pitchFamily="34" charset="0"/>
                <a:cs typeface="Arial" panose="020B0604020202020204" pitchFamily="34" charset="0"/>
              </a:rPr>
              <a:t>developing </a:t>
            </a:r>
            <a:r>
              <a:rPr lang="en-GB" sz="2000" kern="100" dirty="0">
                <a:effectLst/>
                <a:latin typeface="Arial" panose="020B0604020202020204" pitchFamily="34" charset="0"/>
                <a:ea typeface="Aptos" panose="020B0004020202020204" pitchFamily="34" charset="0"/>
                <a:cs typeface="Arial" panose="020B0604020202020204" pitchFamily="34" charset="0"/>
              </a:rPr>
              <a:t>a new health inequalities strategy with a specific focus on neighbourhood working, suicide prevention and physical health to strengthen our prevention approach and ensure support for our most deprived communities. </a:t>
            </a:r>
          </a:p>
          <a:p>
            <a:pPr marL="285750" indent="-285750">
              <a:lnSpc>
                <a:spcPct val="107000"/>
              </a:lnSpc>
              <a:spcAft>
                <a:spcPts val="800"/>
              </a:spcAft>
              <a:buFont typeface="Arial" panose="020B0604020202020204" pitchFamily="34" charset="0"/>
              <a:buChar char="•"/>
            </a:pPr>
            <a:r>
              <a:rPr lang="en-GB" sz="2000" kern="100" dirty="0">
                <a:latin typeface="Arial" panose="020B0604020202020204" pitchFamily="34" charset="0"/>
                <a:ea typeface="Aptos" panose="020B0004020202020204" pitchFamily="34" charset="0"/>
                <a:cs typeface="Arial" panose="020B0604020202020204" pitchFamily="34" charset="0"/>
              </a:rPr>
              <a:t>R</a:t>
            </a:r>
            <a:r>
              <a:rPr lang="en-GB" sz="2000" kern="100" dirty="0">
                <a:effectLst/>
                <a:latin typeface="Arial" panose="020B0604020202020204" pitchFamily="34" charset="0"/>
                <a:ea typeface="Aptos" panose="020B0004020202020204" pitchFamily="34" charset="0"/>
                <a:cs typeface="Arial" panose="020B0604020202020204" pitchFamily="34" charset="0"/>
              </a:rPr>
              <a:t>esearch and population health data </a:t>
            </a:r>
            <a:r>
              <a:rPr lang="en-GB" sz="2000" kern="100" dirty="0">
                <a:latin typeface="Arial" panose="020B0604020202020204" pitchFamily="34" charset="0"/>
                <a:ea typeface="Aptos" panose="020B0004020202020204" pitchFamily="34" charset="0"/>
                <a:cs typeface="Arial" panose="020B0604020202020204" pitchFamily="34" charset="0"/>
              </a:rPr>
              <a:t>will</a:t>
            </a:r>
            <a:r>
              <a:rPr lang="en-GB" sz="2000" kern="100" dirty="0">
                <a:effectLst/>
                <a:latin typeface="Arial" panose="020B0604020202020204" pitchFamily="34" charset="0"/>
                <a:ea typeface="Aptos" panose="020B0004020202020204" pitchFamily="34" charset="0"/>
                <a:cs typeface="Arial" panose="020B0604020202020204" pitchFamily="34" charset="0"/>
              </a:rPr>
              <a:t> inform and support clinical transformation and service improvement. </a:t>
            </a:r>
          </a:p>
          <a:p>
            <a:pPr marL="285750" indent="-285750">
              <a:lnSpc>
                <a:spcPct val="107000"/>
              </a:lnSpc>
              <a:spcAft>
                <a:spcPts val="800"/>
              </a:spcAft>
              <a:buFont typeface="Arial" panose="020B0604020202020204" pitchFamily="34" charset="0"/>
              <a:buChar char="•"/>
            </a:pPr>
            <a:r>
              <a:rPr lang="en-GB" sz="2000" kern="100" dirty="0">
                <a:latin typeface="Arial" panose="020B0604020202020204" pitchFamily="34" charset="0"/>
                <a:ea typeface="Aptos" panose="020B0004020202020204" pitchFamily="34" charset="0"/>
                <a:cs typeface="Arial" panose="020B0604020202020204" pitchFamily="34" charset="0"/>
              </a:rPr>
              <a:t>Proactive engagement with communities, service users and carers </a:t>
            </a:r>
            <a:endParaRPr lang="en-GB" sz="20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072123F-8B44-8D03-5E1A-19ACB59B859F}"/>
              </a:ext>
            </a:extLst>
          </p:cNvPr>
          <p:cNvSpPr txBox="1"/>
          <p:nvPr/>
        </p:nvSpPr>
        <p:spPr>
          <a:xfrm>
            <a:off x="566630" y="331938"/>
            <a:ext cx="8113445" cy="523220"/>
          </a:xfrm>
          <a:prstGeom prst="rect">
            <a:avLst/>
          </a:prstGeom>
          <a:noFill/>
        </p:spPr>
        <p:txBody>
          <a:bodyPr wrap="square">
            <a:spAutoFit/>
          </a:bodyPr>
          <a:lstStyle/>
          <a:p>
            <a:r>
              <a:rPr lang="en-GB" sz="2800" b="1" dirty="0">
                <a:solidFill>
                  <a:schemeClr val="bg1"/>
                </a:solidFill>
                <a:latin typeface="Arial" panose="020B0604020202020204" pitchFamily="34" charset="0"/>
                <a:cs typeface="Arial" panose="020B0604020202020204" pitchFamily="34" charset="0"/>
              </a:rPr>
              <a:t>Improving Health </a:t>
            </a:r>
            <a:r>
              <a:rPr lang="en-GB" sz="2800" dirty="0">
                <a:solidFill>
                  <a:schemeClr val="bg1"/>
                </a:solidFill>
                <a:latin typeface="Arial" panose="020B0604020202020204" pitchFamily="34" charset="0"/>
                <a:cs typeface="Arial" panose="020B0604020202020204" pitchFamily="34" charset="0"/>
              </a:rPr>
              <a:t>–</a:t>
            </a:r>
            <a:r>
              <a:rPr lang="en-GB" sz="2800" b="1" dirty="0">
                <a:solidFill>
                  <a:schemeClr val="bg1"/>
                </a:solidFill>
                <a:latin typeface="Arial" panose="020B0604020202020204" pitchFamily="34" charset="0"/>
                <a:cs typeface="Arial" panose="020B0604020202020204" pitchFamily="34" charset="0"/>
              </a:rPr>
              <a:t> </a:t>
            </a:r>
            <a:r>
              <a:rPr lang="en-GB" sz="2800" dirty="0">
                <a:solidFill>
                  <a:schemeClr val="bg1"/>
                </a:solidFill>
                <a:latin typeface="Arial" panose="020B0604020202020204" pitchFamily="34" charset="0"/>
                <a:cs typeface="Arial" panose="020B0604020202020204" pitchFamily="34" charset="0"/>
              </a:rPr>
              <a:t>Health inequalities</a:t>
            </a:r>
            <a:endParaRPr lang="en-GB" sz="2000" dirty="0">
              <a:solidFill>
                <a:schemeClr val="bg1"/>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9DFD2740-50FA-5928-D9BC-7BE48FDA7879}"/>
              </a:ext>
            </a:extLst>
          </p:cNvPr>
          <p:cNvSpPr/>
          <p:nvPr/>
        </p:nvSpPr>
        <p:spPr>
          <a:xfrm>
            <a:off x="6660178" y="1364620"/>
            <a:ext cx="4965192" cy="4128759"/>
          </a:xfrm>
          <a:prstGeom prst="roundRect">
            <a:avLst>
              <a:gd name="adj" fmla="val 11485"/>
            </a:avLst>
          </a:prstGeom>
          <a:solidFill>
            <a:srgbClr val="006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68651156-7C92-D99D-CB48-82884E5086EB}"/>
              </a:ext>
            </a:extLst>
          </p:cNvPr>
          <p:cNvSpPr txBox="1"/>
          <p:nvPr/>
        </p:nvSpPr>
        <p:spPr>
          <a:xfrm>
            <a:off x="6975646" y="1630965"/>
            <a:ext cx="3767328" cy="3464218"/>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GB" sz="2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We will work collaboratively with system partners to develop the strategy and will engage with service users, carers, staff and partners in the coming months. </a:t>
            </a:r>
          </a:p>
          <a:p>
            <a:pPr marL="285750" indent="-285750">
              <a:lnSpc>
                <a:spcPct val="107000"/>
              </a:lnSpc>
              <a:spcAft>
                <a:spcPts val="800"/>
              </a:spcAft>
              <a:buFont typeface="Arial" panose="020B0604020202020204" pitchFamily="34" charset="0"/>
              <a:buChar char="•"/>
            </a:pPr>
            <a:r>
              <a:rPr lang="en-GB" sz="2000" kern="100" dirty="0">
                <a:solidFill>
                  <a:schemeClr val="bg1"/>
                </a:solidFill>
                <a:latin typeface="Arial" panose="020B0604020202020204" pitchFamily="34" charset="0"/>
                <a:ea typeface="Aptos" panose="020B0004020202020204" pitchFamily="34" charset="0"/>
                <a:cs typeface="Arial" panose="020B0604020202020204" pitchFamily="34" charset="0"/>
              </a:rPr>
              <a:t>Clinical engagement will be essential as this may lead to changes in clinical principles and practice.</a:t>
            </a:r>
            <a:endParaRPr lang="en-GB" sz="20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endParaRPr>
          </a:p>
        </p:txBody>
      </p:sp>
      <p:pic>
        <p:nvPicPr>
          <p:cNvPr id="10" name="Picture 9" descr="A rainbow colored line on a black background&#10;&#10;Description automatically generated">
            <a:extLst>
              <a:ext uri="{FF2B5EF4-FFF2-40B4-BE49-F238E27FC236}">
                <a16:creationId xmlns:a16="http://schemas.microsoft.com/office/drawing/2014/main" id="{87DA92E6-390E-2EA7-5A7D-47BEE2E7457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500" t="21460" r="22000" b="17841"/>
          <a:stretch/>
        </p:blipFill>
        <p:spPr>
          <a:xfrm>
            <a:off x="9348946" y="4828202"/>
            <a:ext cx="2591892" cy="1863044"/>
          </a:xfrm>
          <a:prstGeom prst="rect">
            <a:avLst/>
          </a:prstGeom>
        </p:spPr>
      </p:pic>
      <p:sp>
        <p:nvSpPr>
          <p:cNvPr id="11" name="Rectangle 10">
            <a:extLst>
              <a:ext uri="{FF2B5EF4-FFF2-40B4-BE49-F238E27FC236}">
                <a16:creationId xmlns:a16="http://schemas.microsoft.com/office/drawing/2014/main" id="{0CAF10ED-A8B4-D77C-367D-E73215972626}"/>
              </a:ext>
            </a:extLst>
          </p:cNvPr>
          <p:cNvSpPr/>
          <p:nvPr/>
        </p:nvSpPr>
        <p:spPr>
          <a:xfrm>
            <a:off x="-930605" y="-6377"/>
            <a:ext cx="930605" cy="6864377"/>
          </a:xfrm>
          <a:prstGeom prst="rect">
            <a:avLst/>
          </a:prstGeom>
          <a:solidFill>
            <a:srgbClr val="E3EB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9537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38D36A-8D7C-05F6-414F-2EF5572C65DF}"/>
              </a:ext>
            </a:extLst>
          </p:cNvPr>
          <p:cNvSpPr txBox="1"/>
          <p:nvPr/>
        </p:nvSpPr>
        <p:spPr>
          <a:xfrm>
            <a:off x="622636" y="1307506"/>
            <a:ext cx="3409135" cy="455509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00684F"/>
                </a:solidFill>
                <a:effectLst/>
                <a:uLnTx/>
                <a:uFillTx/>
                <a:latin typeface="Arial"/>
                <a:ea typeface="+mn-ea"/>
                <a:cs typeface="Arial"/>
              </a:rPr>
              <a:t>Waiting times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00684F"/>
                </a:solidFill>
                <a:effectLst/>
                <a:uLnTx/>
                <a:uFillTx/>
                <a:latin typeface="Arial"/>
                <a:ea typeface="+mn-ea"/>
                <a:cs typeface="Arial"/>
              </a:rPr>
              <a:t>access to services*</a:t>
            </a:r>
          </a:p>
          <a:p>
            <a:pPr marL="285750" marR="0" lvl="0" indent="-285750" algn="l" defTabSz="914400" rtl="0" eaLnBrk="1" fontAlgn="auto" latinLnBrk="0" hangingPunct="1">
              <a:lnSpc>
                <a:spcPct val="100000"/>
              </a:lnSpc>
              <a:spcBef>
                <a:spcPts val="0"/>
              </a:spcBef>
              <a:spcAft>
                <a:spcPts val="0"/>
              </a:spcAft>
              <a:buClr>
                <a:srgbClr val="00684F"/>
              </a:buClr>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00684F"/>
              </a:buClr>
              <a:buSzTx/>
              <a:buFont typeface="Arial" panose="020B0604020202020204" pitchFamily="34" charset="0"/>
              <a:buChar char="•"/>
              <a:tabLst/>
              <a:defRPr/>
            </a:pPr>
            <a:r>
              <a:rPr kumimoji="0" lang="en-GB" b="1" i="0" u="none" strike="noStrike" kern="1200" cap="none" spc="0" normalizeH="0" baseline="0" noProof="0" dirty="0">
                <a:ln>
                  <a:noFill/>
                </a:ln>
                <a:solidFill>
                  <a:prstClr val="black"/>
                </a:solidFill>
                <a:effectLst/>
                <a:uLnTx/>
                <a:uFillTx/>
                <a:latin typeface="Arial"/>
                <a:ea typeface="+mn-ea"/>
                <a:cs typeface="Arial"/>
              </a:rPr>
              <a:t>83.7% reduction </a:t>
            </a:r>
            <a:r>
              <a:rPr kumimoji="0" lang="en-GB" b="0" i="0" u="none" strike="noStrike" kern="1200" cap="none" spc="0" normalizeH="0" baseline="0" noProof="0" dirty="0">
                <a:ln>
                  <a:noFill/>
                </a:ln>
                <a:solidFill>
                  <a:prstClr val="black"/>
                </a:solidFill>
                <a:effectLst/>
                <a:uLnTx/>
                <a:uFillTx/>
                <a:latin typeface="Arial"/>
                <a:ea typeface="+mn-ea"/>
                <a:cs typeface="Arial"/>
              </a:rPr>
              <a:t>in the number of patients waiting 18 weeks or longer for treatment since April 2024.</a:t>
            </a:r>
          </a:p>
          <a:p>
            <a:pPr marL="285750" marR="0" lvl="0" indent="-285750" algn="l" defTabSz="914400" rtl="0" eaLnBrk="1" fontAlgn="auto" latinLnBrk="0" hangingPunct="1">
              <a:lnSpc>
                <a:spcPct val="100000"/>
              </a:lnSpc>
              <a:spcBef>
                <a:spcPts val="0"/>
              </a:spcBef>
              <a:spcAft>
                <a:spcPts val="0"/>
              </a:spcAft>
              <a:buClr>
                <a:srgbClr val="00684F"/>
              </a:buClr>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00684F"/>
              </a:buClr>
              <a:buSzTx/>
              <a:buFont typeface="Arial" panose="020B0604020202020204" pitchFamily="34" charset="0"/>
              <a:buChar char="•"/>
              <a:tabLst/>
              <a:defRPr/>
            </a:pPr>
            <a:r>
              <a:rPr kumimoji="0" lang="en-GB" b="1" i="0" u="none" strike="noStrike" kern="1200" cap="none" spc="0" normalizeH="0" baseline="0" noProof="0" dirty="0">
                <a:ln>
                  <a:noFill/>
                </a:ln>
                <a:solidFill>
                  <a:prstClr val="black"/>
                </a:solidFill>
                <a:effectLst/>
                <a:uLnTx/>
                <a:uFillTx/>
                <a:latin typeface="Arial"/>
                <a:ea typeface="+mn-ea"/>
                <a:cs typeface="Arial"/>
              </a:rPr>
              <a:t>Eradicated 52-week waits </a:t>
            </a:r>
            <a:r>
              <a:rPr kumimoji="0" lang="en-GB" b="0" i="0" u="none" strike="noStrike" kern="1200" cap="none" spc="0" normalizeH="0" baseline="0" noProof="0" dirty="0">
                <a:ln>
                  <a:noFill/>
                </a:ln>
                <a:solidFill>
                  <a:prstClr val="black"/>
                </a:solidFill>
                <a:effectLst/>
                <a:uLnTx/>
                <a:uFillTx/>
                <a:latin typeface="Arial"/>
                <a:ea typeface="+mn-ea"/>
                <a:cs typeface="Arial"/>
              </a:rPr>
              <a:t>for children and young people for assessments in Norfolk and Suffolk.</a:t>
            </a:r>
          </a:p>
          <a:p>
            <a:pPr marL="285750" marR="0" lvl="0" indent="-285750" algn="l" defTabSz="914400" rtl="0" eaLnBrk="1" fontAlgn="auto" latinLnBrk="0" hangingPunct="1">
              <a:lnSpc>
                <a:spcPct val="100000"/>
              </a:lnSpc>
              <a:spcBef>
                <a:spcPts val="0"/>
              </a:spcBef>
              <a:spcAft>
                <a:spcPts val="0"/>
              </a:spcAft>
              <a:buClr>
                <a:srgbClr val="00684F"/>
              </a:buClr>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0C1E1B4F-6349-9A92-60AE-D964C43D27BE}"/>
              </a:ext>
            </a:extLst>
          </p:cNvPr>
          <p:cNvSpPr txBox="1"/>
          <p:nvPr/>
        </p:nvSpPr>
        <p:spPr>
          <a:xfrm>
            <a:off x="562918" y="5350439"/>
            <a:ext cx="302800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Excludes Neurodevelopmental and Memory Assessment Team Waits</a:t>
            </a:r>
          </a:p>
        </p:txBody>
      </p:sp>
      <p:sp>
        <p:nvSpPr>
          <p:cNvPr id="4" name="Rectangle: Rounded Corners 3">
            <a:extLst>
              <a:ext uri="{FF2B5EF4-FFF2-40B4-BE49-F238E27FC236}">
                <a16:creationId xmlns:a16="http://schemas.microsoft.com/office/drawing/2014/main" id="{C014A777-02E6-754F-D9D0-CEE62B5E2B9C}"/>
              </a:ext>
            </a:extLst>
          </p:cNvPr>
          <p:cNvSpPr/>
          <p:nvPr/>
        </p:nvSpPr>
        <p:spPr>
          <a:xfrm>
            <a:off x="-651110" y="202815"/>
            <a:ext cx="9310634" cy="781466"/>
          </a:xfrm>
          <a:prstGeom prst="roundRect">
            <a:avLst>
              <a:gd name="adj" fmla="val 23878"/>
            </a:avLst>
          </a:prstGeom>
          <a:solidFill>
            <a:srgbClr val="006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2600C6E-22CA-F0BB-4E9F-6195E423C6BC}"/>
              </a:ext>
            </a:extLst>
          </p:cNvPr>
          <p:cNvSpPr txBox="1"/>
          <p:nvPr/>
        </p:nvSpPr>
        <p:spPr>
          <a:xfrm>
            <a:off x="566630" y="331938"/>
            <a:ext cx="8113445" cy="523220"/>
          </a:xfrm>
          <a:prstGeom prst="rect">
            <a:avLst/>
          </a:prstGeom>
          <a:noFill/>
        </p:spPr>
        <p:txBody>
          <a:bodyPr wrap="square">
            <a:spAutoFit/>
          </a:bodyPr>
          <a:lstStyle/>
          <a:p>
            <a:r>
              <a:rPr lang="en-GB" sz="2800" b="1" dirty="0">
                <a:solidFill>
                  <a:schemeClr val="bg1"/>
                </a:solidFill>
                <a:latin typeface="Arial" panose="020B0604020202020204" pitchFamily="34" charset="0"/>
                <a:cs typeface="Arial" panose="020B0604020202020204" pitchFamily="34" charset="0"/>
              </a:rPr>
              <a:t>Improving Health </a:t>
            </a:r>
            <a:r>
              <a:rPr lang="en-GB" sz="2800" dirty="0">
                <a:solidFill>
                  <a:schemeClr val="bg1"/>
                </a:solidFill>
                <a:latin typeface="Arial" panose="020B0604020202020204" pitchFamily="34" charset="0"/>
                <a:cs typeface="Arial" panose="020B0604020202020204" pitchFamily="34" charset="0"/>
              </a:rPr>
              <a:t>–</a:t>
            </a:r>
            <a:r>
              <a:rPr lang="en-GB" sz="2800" b="1" dirty="0">
                <a:solidFill>
                  <a:schemeClr val="bg1"/>
                </a:solidFill>
                <a:latin typeface="Arial" panose="020B0604020202020204" pitchFamily="34" charset="0"/>
                <a:cs typeface="Arial" panose="020B0604020202020204" pitchFamily="34" charset="0"/>
              </a:rPr>
              <a:t> </a:t>
            </a:r>
            <a:r>
              <a:rPr lang="en-GB" sz="2800" dirty="0">
                <a:solidFill>
                  <a:schemeClr val="bg1"/>
                </a:solidFill>
                <a:latin typeface="Arial" panose="020B0604020202020204" pitchFamily="34" charset="0"/>
                <a:cs typeface="Arial" panose="020B0604020202020204" pitchFamily="34" charset="0"/>
              </a:rPr>
              <a:t>Waiting time improvements</a:t>
            </a:r>
            <a:endParaRPr lang="en-GB" sz="2000" dirty="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DD99E47-68A4-227C-5E07-94F9DD112A35}"/>
              </a:ext>
            </a:extLst>
          </p:cNvPr>
          <p:cNvSpPr/>
          <p:nvPr/>
        </p:nvSpPr>
        <p:spPr>
          <a:xfrm>
            <a:off x="-930605" y="-6377"/>
            <a:ext cx="930605" cy="6864377"/>
          </a:xfrm>
          <a:prstGeom prst="rect">
            <a:avLst/>
          </a:prstGeom>
          <a:solidFill>
            <a:srgbClr val="E3EB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38A1A364-8F04-22AE-5946-B7859F23CF75}"/>
              </a:ext>
            </a:extLst>
          </p:cNvPr>
          <p:cNvPicPr>
            <a:picLocks noChangeAspect="1"/>
          </p:cNvPicPr>
          <p:nvPr/>
        </p:nvPicPr>
        <p:blipFill>
          <a:blip r:embed="rId3"/>
          <a:stretch>
            <a:fillRect/>
          </a:stretch>
        </p:blipFill>
        <p:spPr>
          <a:xfrm>
            <a:off x="4303459" y="1152683"/>
            <a:ext cx="3670110" cy="2408129"/>
          </a:xfrm>
          <a:prstGeom prst="rect">
            <a:avLst/>
          </a:prstGeom>
        </p:spPr>
      </p:pic>
      <p:pic>
        <p:nvPicPr>
          <p:cNvPr id="13" name="Picture 12">
            <a:extLst>
              <a:ext uri="{FF2B5EF4-FFF2-40B4-BE49-F238E27FC236}">
                <a16:creationId xmlns:a16="http://schemas.microsoft.com/office/drawing/2014/main" id="{9C84AA3F-FA0C-BC2D-97CD-98D1D0193BA6}"/>
              </a:ext>
            </a:extLst>
          </p:cNvPr>
          <p:cNvPicPr>
            <a:picLocks noChangeAspect="1"/>
          </p:cNvPicPr>
          <p:nvPr/>
        </p:nvPicPr>
        <p:blipFill>
          <a:blip r:embed="rId4"/>
          <a:stretch>
            <a:fillRect/>
          </a:stretch>
        </p:blipFill>
        <p:spPr>
          <a:xfrm>
            <a:off x="7973569" y="1152597"/>
            <a:ext cx="3664014" cy="2420322"/>
          </a:xfrm>
          <a:prstGeom prst="rect">
            <a:avLst/>
          </a:prstGeom>
        </p:spPr>
      </p:pic>
      <p:pic>
        <p:nvPicPr>
          <p:cNvPr id="14" name="Picture 13">
            <a:extLst>
              <a:ext uri="{FF2B5EF4-FFF2-40B4-BE49-F238E27FC236}">
                <a16:creationId xmlns:a16="http://schemas.microsoft.com/office/drawing/2014/main" id="{DD4DD300-43D8-EAC9-C61B-4CD6B7D91F23}"/>
              </a:ext>
            </a:extLst>
          </p:cNvPr>
          <p:cNvPicPr>
            <a:picLocks noChangeAspect="1"/>
          </p:cNvPicPr>
          <p:nvPr/>
        </p:nvPicPr>
        <p:blipFill>
          <a:blip r:embed="rId5"/>
          <a:stretch>
            <a:fillRect/>
          </a:stretch>
        </p:blipFill>
        <p:spPr>
          <a:xfrm>
            <a:off x="4303459" y="3547477"/>
            <a:ext cx="3670110" cy="2414225"/>
          </a:xfrm>
          <a:prstGeom prst="rect">
            <a:avLst/>
          </a:prstGeom>
        </p:spPr>
      </p:pic>
      <p:pic>
        <p:nvPicPr>
          <p:cNvPr id="20" name="Picture 19">
            <a:extLst>
              <a:ext uri="{FF2B5EF4-FFF2-40B4-BE49-F238E27FC236}">
                <a16:creationId xmlns:a16="http://schemas.microsoft.com/office/drawing/2014/main" id="{86A6ED38-B362-EFEC-FB7D-7AC1015EB533}"/>
              </a:ext>
            </a:extLst>
          </p:cNvPr>
          <p:cNvPicPr>
            <a:picLocks noChangeAspect="1"/>
          </p:cNvPicPr>
          <p:nvPr/>
        </p:nvPicPr>
        <p:blipFill>
          <a:blip r:embed="rId6"/>
          <a:stretch>
            <a:fillRect/>
          </a:stretch>
        </p:blipFill>
        <p:spPr>
          <a:xfrm>
            <a:off x="7973569" y="3547476"/>
            <a:ext cx="3664014" cy="2414225"/>
          </a:xfrm>
          <a:prstGeom prst="rect">
            <a:avLst/>
          </a:prstGeom>
        </p:spPr>
      </p:pic>
    </p:spTree>
    <p:extLst>
      <p:ext uri="{BB962C8B-B14F-4D97-AF65-F5344CB8AC3E}">
        <p14:creationId xmlns:p14="http://schemas.microsoft.com/office/powerpoint/2010/main" val="3112416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1558D32-8A24-671C-E08A-C4D3FB479E6C}"/>
              </a:ext>
            </a:extLst>
          </p:cNvPr>
          <p:cNvSpPr/>
          <p:nvPr/>
        </p:nvSpPr>
        <p:spPr>
          <a:xfrm>
            <a:off x="9503071" y="2966"/>
            <a:ext cx="2400300" cy="11418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9" name="Table 8">
            <a:extLst>
              <a:ext uri="{FF2B5EF4-FFF2-40B4-BE49-F238E27FC236}">
                <a16:creationId xmlns:a16="http://schemas.microsoft.com/office/drawing/2014/main" id="{96954829-4F1B-C5BC-2588-46E3567DD76E}"/>
              </a:ext>
            </a:extLst>
          </p:cNvPr>
          <p:cNvGraphicFramePr>
            <a:graphicFrameLocks noGrp="1"/>
          </p:cNvGraphicFramePr>
          <p:nvPr>
            <p:extLst>
              <p:ext uri="{D42A27DB-BD31-4B8C-83A1-F6EECF244321}">
                <p14:modId xmlns:p14="http://schemas.microsoft.com/office/powerpoint/2010/main" val="540639123"/>
              </p:ext>
            </p:extLst>
          </p:nvPr>
        </p:nvGraphicFramePr>
        <p:xfrm>
          <a:off x="118932" y="814554"/>
          <a:ext cx="11954135" cy="5967410"/>
        </p:xfrm>
        <a:graphic>
          <a:graphicData uri="http://schemas.openxmlformats.org/drawingml/2006/table">
            <a:tbl>
              <a:tblPr firstRow="1" bandRow="1">
                <a:tableStyleId>{5C22544A-7EE6-4342-B048-85BDC9FD1C3A}</a:tableStyleId>
              </a:tblPr>
              <a:tblGrid>
                <a:gridCol w="4428052">
                  <a:extLst>
                    <a:ext uri="{9D8B030D-6E8A-4147-A177-3AD203B41FA5}">
                      <a16:colId xmlns:a16="http://schemas.microsoft.com/office/drawing/2014/main" val="126895679"/>
                    </a:ext>
                  </a:extLst>
                </a:gridCol>
                <a:gridCol w="1422278">
                  <a:extLst>
                    <a:ext uri="{9D8B030D-6E8A-4147-A177-3AD203B41FA5}">
                      <a16:colId xmlns:a16="http://schemas.microsoft.com/office/drawing/2014/main" val="975951559"/>
                    </a:ext>
                  </a:extLst>
                </a:gridCol>
                <a:gridCol w="1364379">
                  <a:extLst>
                    <a:ext uri="{9D8B030D-6E8A-4147-A177-3AD203B41FA5}">
                      <a16:colId xmlns:a16="http://schemas.microsoft.com/office/drawing/2014/main" val="1605850727"/>
                    </a:ext>
                  </a:extLst>
                </a:gridCol>
                <a:gridCol w="1364379">
                  <a:extLst>
                    <a:ext uri="{9D8B030D-6E8A-4147-A177-3AD203B41FA5}">
                      <a16:colId xmlns:a16="http://schemas.microsoft.com/office/drawing/2014/main" val="3247719641"/>
                    </a:ext>
                  </a:extLst>
                </a:gridCol>
                <a:gridCol w="1041237">
                  <a:extLst>
                    <a:ext uri="{9D8B030D-6E8A-4147-A177-3AD203B41FA5}">
                      <a16:colId xmlns:a16="http://schemas.microsoft.com/office/drawing/2014/main" val="3105761306"/>
                    </a:ext>
                  </a:extLst>
                </a:gridCol>
                <a:gridCol w="1166905">
                  <a:extLst>
                    <a:ext uri="{9D8B030D-6E8A-4147-A177-3AD203B41FA5}">
                      <a16:colId xmlns:a16="http://schemas.microsoft.com/office/drawing/2014/main" val="2654352209"/>
                    </a:ext>
                  </a:extLst>
                </a:gridCol>
                <a:gridCol w="1166905">
                  <a:extLst>
                    <a:ext uri="{9D8B030D-6E8A-4147-A177-3AD203B41FA5}">
                      <a16:colId xmlns:a16="http://schemas.microsoft.com/office/drawing/2014/main" val="2059716995"/>
                    </a:ext>
                  </a:extLst>
                </a:gridCol>
              </a:tblGrid>
              <a:tr h="475385">
                <a:tc>
                  <a:txBody>
                    <a:bodyPr/>
                    <a:lstStyle/>
                    <a:p>
                      <a:pPr algn="ctr" fontAlgn="ctr"/>
                      <a:r>
                        <a:rPr lang="en-GB" sz="1100" b="1" i="0" u="none" strike="noStrike">
                          <a:solidFill>
                            <a:srgbClr val="FFFFFF"/>
                          </a:solidFill>
                          <a:effectLst/>
                          <a:latin typeface="Arial"/>
                          <a:cs typeface="Arial"/>
                        </a:rPr>
                        <a:t>Indicator</a:t>
                      </a:r>
                    </a:p>
                  </a:txBody>
                  <a:tcPr marL="182880" marR="7620" marT="7620" marB="0" anchor="ctr"/>
                </a:tc>
                <a:tc>
                  <a:txBody>
                    <a:bodyPr/>
                    <a:lstStyle/>
                    <a:p>
                      <a:pPr algn="ctr" fontAlgn="ctr"/>
                      <a:r>
                        <a:rPr lang="en-GB" sz="1100" b="1" i="0" u="none" strike="noStrike">
                          <a:solidFill>
                            <a:srgbClr val="FFFFFF"/>
                          </a:solidFill>
                          <a:effectLst/>
                          <a:latin typeface="Arial"/>
                          <a:cs typeface="Arial"/>
                        </a:rPr>
                        <a:t>Standard </a:t>
                      </a:r>
                    </a:p>
                    <a:p>
                      <a:pPr algn="ctr" fontAlgn="ctr"/>
                      <a:r>
                        <a:rPr lang="en-GB" sz="1100" b="1" i="0" u="none" strike="noStrike">
                          <a:solidFill>
                            <a:srgbClr val="FFFFFF"/>
                          </a:solidFill>
                          <a:effectLst/>
                          <a:latin typeface="Arial"/>
                          <a:cs typeface="Arial"/>
                        </a:rPr>
                        <a:t>(National target)</a:t>
                      </a:r>
                    </a:p>
                  </a:txBody>
                  <a:tcPr marL="7620" marR="7620" marT="7620" marB="0" anchor="ctr"/>
                </a:tc>
                <a:tc>
                  <a:txBody>
                    <a:bodyPr/>
                    <a:lstStyle/>
                    <a:p>
                      <a:pPr algn="ctr" fontAlgn="ctr"/>
                      <a:r>
                        <a:rPr lang="en-GB" sz="1100" b="1" i="0" u="none" strike="noStrike">
                          <a:solidFill>
                            <a:srgbClr val="FFFFFF"/>
                          </a:solidFill>
                          <a:effectLst/>
                          <a:latin typeface="Arial"/>
                          <a:cs typeface="Arial"/>
                        </a:rPr>
                        <a:t>National </a:t>
                      </a:r>
                    </a:p>
                    <a:p>
                      <a:pPr algn="ctr" fontAlgn="ctr"/>
                      <a:r>
                        <a:rPr lang="en-GB" sz="1100" b="1" i="0" u="none" strike="noStrike">
                          <a:solidFill>
                            <a:srgbClr val="FFFFFF"/>
                          </a:solidFill>
                          <a:effectLst/>
                          <a:latin typeface="Arial"/>
                          <a:cs typeface="Arial"/>
                        </a:rPr>
                        <a:t>performance</a:t>
                      </a:r>
                    </a:p>
                  </a:txBody>
                  <a:tcPr marL="7620" marR="7620" marT="7620" marB="0" anchor="ctr"/>
                </a:tc>
                <a:tc>
                  <a:txBody>
                    <a:bodyPr/>
                    <a:lstStyle/>
                    <a:p>
                      <a:pPr algn="ctr" fontAlgn="ctr"/>
                      <a:r>
                        <a:rPr lang="en-GB" sz="1100" b="1" i="0" u="none" strike="noStrike">
                          <a:solidFill>
                            <a:srgbClr val="FFFFFF"/>
                          </a:solidFill>
                          <a:effectLst/>
                          <a:latin typeface="Arial"/>
                          <a:cs typeface="Arial"/>
                        </a:rPr>
                        <a:t>East of England performance</a:t>
                      </a:r>
                    </a:p>
                  </a:txBody>
                  <a:tcPr marL="7620" marR="7620" marT="7620" marB="0" anchor="ctr"/>
                </a:tc>
                <a:tc>
                  <a:txBody>
                    <a:bodyPr/>
                    <a:lstStyle/>
                    <a:p>
                      <a:pPr algn="ctr" fontAlgn="ctr"/>
                      <a:r>
                        <a:rPr lang="en-GB" sz="1100" b="1" i="0" u="none" strike="noStrike">
                          <a:solidFill>
                            <a:srgbClr val="FFFFFF"/>
                          </a:solidFill>
                          <a:effectLst/>
                          <a:latin typeface="Arial"/>
                          <a:cs typeface="Arial"/>
                        </a:rPr>
                        <a:t>NSFT </a:t>
                      </a:r>
                    </a:p>
                  </a:txBody>
                  <a:tcPr marL="7620" marR="7620" marT="7620" marB="0" anchor="ctr"/>
                </a:tc>
                <a:tc>
                  <a:txBody>
                    <a:bodyPr/>
                    <a:lstStyle/>
                    <a:p>
                      <a:pPr algn="ctr" fontAlgn="ctr"/>
                      <a:r>
                        <a:rPr lang="en-GB" sz="1100" b="1" i="0" u="none" strike="noStrike">
                          <a:solidFill>
                            <a:srgbClr val="FFFFFF"/>
                          </a:solidFill>
                          <a:effectLst/>
                          <a:latin typeface="Arial"/>
                          <a:cs typeface="Arial"/>
                        </a:rPr>
                        <a:t>RAG against Standard</a:t>
                      </a:r>
                    </a:p>
                  </a:txBody>
                  <a:tcPr marL="7620" marR="7620" marT="7620" marB="0" anchor="ctr"/>
                </a:tc>
                <a:tc>
                  <a:txBody>
                    <a:bodyPr/>
                    <a:lstStyle/>
                    <a:p>
                      <a:pPr algn="ctr" fontAlgn="ctr"/>
                      <a:r>
                        <a:rPr lang="en-GB" sz="1100" b="1" i="0" u="none" strike="noStrike">
                          <a:solidFill>
                            <a:srgbClr val="FFFFFF"/>
                          </a:solidFill>
                          <a:effectLst/>
                          <a:latin typeface="Arial"/>
                          <a:cs typeface="Arial"/>
                        </a:rPr>
                        <a:t>RAG against England average</a:t>
                      </a:r>
                    </a:p>
                  </a:txBody>
                  <a:tcPr marL="0" marR="0" marT="7620" marB="0" anchor="ctr"/>
                </a:tc>
                <a:extLst>
                  <a:ext uri="{0D108BD9-81ED-4DB2-BD59-A6C34878D82A}">
                    <a16:rowId xmlns:a16="http://schemas.microsoft.com/office/drawing/2014/main" val="4083852606"/>
                  </a:ext>
                </a:extLst>
              </a:tr>
              <a:tr h="264705">
                <a:tc gridSpan="6">
                  <a:txBody>
                    <a:bodyPr/>
                    <a:lstStyle/>
                    <a:p>
                      <a:pPr algn="l"/>
                      <a:r>
                        <a:rPr lang="en-GB" sz="1100" b="1" dirty="0">
                          <a:solidFill>
                            <a:schemeClr val="bg1"/>
                          </a:solidFill>
                          <a:latin typeface="Arial"/>
                          <a:cs typeface="Arial"/>
                        </a:rPr>
                        <a:t>Children and Young people (CYP) Mental Health</a:t>
                      </a:r>
                    </a:p>
                  </a:txBody>
                  <a:tcPr anchor="ctr">
                    <a:solidFill>
                      <a:srgbClr val="1397D4"/>
                    </a:solidFill>
                  </a:tcPr>
                </a:tc>
                <a:tc hMerge="1">
                  <a:txBody>
                    <a:bodyPr/>
                    <a:lstStyle/>
                    <a:p>
                      <a:endParaRPr lang="en-GB"/>
                    </a:p>
                  </a:txBody>
                  <a:tcPr/>
                </a:tc>
                <a:tc hMerge="1">
                  <a:txBody>
                    <a:bodyPr/>
                    <a:lstStyle/>
                    <a:p>
                      <a:pPr algn="ctr" fontAlgn="ctr"/>
                      <a:endParaRPr lang="en-GB" sz="1000" b="0" i="0" u="none" strike="noStrike">
                        <a:solidFill>
                          <a:srgbClr val="000000"/>
                        </a:solidFill>
                        <a:effectLst/>
                        <a:latin typeface="Arial Nova" panose="020B0504020202020204" pitchFamily="34" charset="0"/>
                      </a:endParaRPr>
                    </a:p>
                  </a:txBody>
                  <a:tcPr marL="7620" marR="7620" marT="7620" marB="0" anchor="ctr"/>
                </a:tc>
                <a:tc hMerge="1">
                  <a:txBody>
                    <a:bodyPr/>
                    <a:lstStyle/>
                    <a:p>
                      <a:pPr algn="ctr" fontAlgn="ctr"/>
                      <a:endParaRPr lang="en-GB" sz="1000" b="0" i="0" u="none" strike="noStrike">
                        <a:solidFill>
                          <a:srgbClr val="000000"/>
                        </a:solidFill>
                        <a:effectLst/>
                        <a:latin typeface="Arial Nova" panose="020B0504020202020204" pitchFamily="34" charset="0"/>
                      </a:endParaRPr>
                    </a:p>
                  </a:txBody>
                  <a:tcPr marL="7620" marR="7620" marT="7620" marB="0" anchor="ctr"/>
                </a:tc>
                <a:tc hMerge="1">
                  <a:txBody>
                    <a:bodyPr/>
                    <a:lstStyle/>
                    <a:p>
                      <a:pPr algn="ctr" fontAlgn="ctr"/>
                      <a:endParaRPr lang="en-GB" sz="1000" b="0" i="0" u="none" strike="noStrike">
                        <a:solidFill>
                          <a:srgbClr val="000000"/>
                        </a:solidFill>
                        <a:effectLst/>
                        <a:latin typeface="Arial Nova" panose="020B0504020202020204" pitchFamily="34" charset="0"/>
                      </a:endParaRPr>
                    </a:p>
                  </a:txBody>
                  <a:tcPr marL="7620" marR="7620" marT="7620" marB="0" anchor="ctr"/>
                </a:tc>
                <a:tc hMerge="1">
                  <a:txBody>
                    <a:bodyPr/>
                    <a:lstStyle/>
                    <a:p>
                      <a:endParaRPr lang="en-GB"/>
                    </a:p>
                  </a:txBody>
                  <a:tcPr/>
                </a:tc>
                <a:tc>
                  <a:txBody>
                    <a:bodyPr/>
                    <a:lstStyle/>
                    <a:p>
                      <a:pPr algn="l"/>
                      <a:endParaRPr lang="en-GB" sz="1100" b="1">
                        <a:solidFill>
                          <a:schemeClr val="bg1"/>
                        </a:solidFill>
                        <a:latin typeface="Arial"/>
                        <a:cs typeface="Arial"/>
                      </a:endParaRPr>
                    </a:p>
                  </a:txBody>
                  <a:tcPr anchor="ctr">
                    <a:solidFill>
                      <a:srgbClr val="1397D4"/>
                    </a:solidFill>
                  </a:tcPr>
                </a:tc>
                <a:extLst>
                  <a:ext uri="{0D108BD9-81ED-4DB2-BD59-A6C34878D82A}">
                    <a16:rowId xmlns:a16="http://schemas.microsoft.com/office/drawing/2014/main" val="3325616002"/>
                  </a:ext>
                </a:extLst>
              </a:tr>
              <a:tr h="246181">
                <a:tc>
                  <a:txBody>
                    <a:bodyPr/>
                    <a:lstStyle/>
                    <a:p>
                      <a:pPr algn="l"/>
                      <a:r>
                        <a:rPr lang="en-GB" sz="1100">
                          <a:latin typeface="Arial"/>
                          <a:cs typeface="Arial"/>
                        </a:rPr>
                        <a:t>% of Urgent Eating Disorders Referrals seen within 1 week</a:t>
                      </a:r>
                    </a:p>
                  </a:txBody>
                  <a:tcPr anchor="ctr"/>
                </a:tc>
                <a:tc>
                  <a:txBody>
                    <a:bodyPr/>
                    <a:lstStyle/>
                    <a:p>
                      <a:pPr algn="ctr"/>
                      <a:r>
                        <a:rPr lang="en-GB" sz="1100">
                          <a:latin typeface="Arial"/>
                          <a:cs typeface="Arial"/>
                        </a:rPr>
                        <a:t>95%</a:t>
                      </a:r>
                    </a:p>
                  </a:txBody>
                  <a:tcPr anchor="ctr"/>
                </a:tc>
                <a:tc>
                  <a:txBody>
                    <a:bodyPr/>
                    <a:lstStyle/>
                    <a:p>
                      <a:pPr algn="ctr" fontAlgn="ctr"/>
                      <a:r>
                        <a:rPr lang="en-GB" sz="1100" b="1" i="0" u="none" strike="noStrike" dirty="0">
                          <a:solidFill>
                            <a:srgbClr val="000000"/>
                          </a:solidFill>
                          <a:effectLst/>
                          <a:latin typeface="Arial"/>
                          <a:cs typeface="Arial"/>
                        </a:rPr>
                        <a:t>69%</a:t>
                      </a:r>
                    </a:p>
                  </a:txBody>
                  <a:tcPr marL="7620" marR="7620" marT="7620" marB="0" anchor="ctr"/>
                </a:tc>
                <a:tc>
                  <a:txBody>
                    <a:bodyPr/>
                    <a:lstStyle/>
                    <a:p>
                      <a:pPr algn="ctr" fontAlgn="ctr"/>
                      <a:r>
                        <a:rPr lang="en-GB" sz="1100" b="0" i="0" u="none" strike="noStrike" dirty="0">
                          <a:solidFill>
                            <a:srgbClr val="000000"/>
                          </a:solidFill>
                          <a:effectLst/>
                          <a:latin typeface="Arial"/>
                          <a:cs typeface="Arial"/>
                        </a:rPr>
                        <a:t>49%</a:t>
                      </a:r>
                    </a:p>
                  </a:txBody>
                  <a:tcPr marL="7620" marR="7620" marT="7620" marB="0" anchor="ctr"/>
                </a:tc>
                <a:tc>
                  <a:txBody>
                    <a:bodyPr/>
                    <a:lstStyle/>
                    <a:p>
                      <a:pPr algn="ctr" defTabSz="895350" fontAlgn="ctr">
                        <a:tabLst>
                          <a:tab pos="989013" algn="l"/>
                        </a:tabLst>
                      </a:pPr>
                      <a:r>
                        <a:rPr lang="en-GB" sz="1100" b="1" i="0" u="none" strike="noStrike" dirty="0">
                          <a:solidFill>
                            <a:srgbClr val="000000"/>
                          </a:solidFill>
                          <a:effectLst/>
                          <a:latin typeface="Arial"/>
                          <a:cs typeface="Arial"/>
                        </a:rPr>
                        <a:t>71%</a:t>
                      </a:r>
                      <a:r>
                        <a:rPr lang="en-GB" sz="1100" b="0" i="0" u="none" strike="noStrike" dirty="0">
                          <a:solidFill>
                            <a:srgbClr val="000000"/>
                          </a:solidFill>
                          <a:effectLst/>
                          <a:latin typeface="Arial"/>
                          <a:cs typeface="Arial"/>
                        </a:rPr>
                        <a:t> </a:t>
                      </a:r>
                    </a:p>
                  </a:txBody>
                  <a:tcPr marL="7620" marR="7620" marT="7620" marB="0" anchor="ctr"/>
                </a:tc>
                <a:tc>
                  <a:txBody>
                    <a:bodyPr/>
                    <a:lstStyle/>
                    <a:p>
                      <a:pPr algn="ctr"/>
                      <a:endParaRPr lang="en-GB" sz="1100" dirty="0">
                        <a:latin typeface="Arial"/>
                        <a:cs typeface="Arial"/>
                      </a:endParaRPr>
                    </a:p>
                  </a:txBody>
                  <a:tcPr anchor="ctr">
                    <a:solidFill>
                      <a:schemeClr val="accent4"/>
                    </a:solidFill>
                  </a:tcPr>
                </a:tc>
                <a:tc>
                  <a:txBody>
                    <a:bodyPr/>
                    <a:lstStyle/>
                    <a:p>
                      <a:pPr algn="ctr"/>
                      <a:endParaRPr lang="en-GB" sz="1100">
                        <a:latin typeface="Arial"/>
                        <a:cs typeface="Arial"/>
                      </a:endParaRPr>
                    </a:p>
                  </a:txBody>
                  <a:tcPr anchor="ctr">
                    <a:solidFill>
                      <a:srgbClr val="00B050"/>
                    </a:solidFill>
                  </a:tcPr>
                </a:tc>
                <a:extLst>
                  <a:ext uri="{0D108BD9-81ED-4DB2-BD59-A6C34878D82A}">
                    <a16:rowId xmlns:a16="http://schemas.microsoft.com/office/drawing/2014/main" val="535923892"/>
                  </a:ext>
                </a:extLst>
              </a:tr>
              <a:tr h="2461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Arial"/>
                          <a:cs typeface="Arial"/>
                        </a:rPr>
                        <a:t>% of Routine Eating Disorders Referrals seen within 4 weeks</a:t>
                      </a:r>
                    </a:p>
                  </a:txBody>
                  <a:tcPr anchor="ctr"/>
                </a:tc>
                <a:tc>
                  <a:txBody>
                    <a:bodyPr/>
                    <a:lstStyle/>
                    <a:p>
                      <a:pPr algn="ctr" fontAlgn="ctr"/>
                      <a:r>
                        <a:rPr lang="en-GB" sz="1100" b="0" i="0" u="none" strike="noStrike">
                          <a:solidFill>
                            <a:srgbClr val="000000"/>
                          </a:solidFill>
                          <a:effectLst/>
                          <a:latin typeface="Arial"/>
                          <a:cs typeface="Arial"/>
                        </a:rPr>
                        <a:t>95%</a:t>
                      </a:r>
                    </a:p>
                  </a:txBody>
                  <a:tcPr marL="7620" marR="7620" marT="7620" marB="0" anchor="ctr"/>
                </a:tc>
                <a:tc>
                  <a:txBody>
                    <a:bodyPr/>
                    <a:lstStyle/>
                    <a:p>
                      <a:pPr algn="ctr" fontAlgn="ctr"/>
                      <a:r>
                        <a:rPr lang="en-GB" sz="1100" b="1" i="0" u="none" strike="noStrike" dirty="0">
                          <a:solidFill>
                            <a:srgbClr val="000000"/>
                          </a:solidFill>
                          <a:effectLst/>
                          <a:latin typeface="Arial"/>
                          <a:cs typeface="Arial"/>
                        </a:rPr>
                        <a:t>77%</a:t>
                      </a:r>
                    </a:p>
                  </a:txBody>
                  <a:tcPr marL="7620" marR="7620" marT="7620" marB="0" anchor="ctr"/>
                </a:tc>
                <a:tc>
                  <a:txBody>
                    <a:bodyPr/>
                    <a:lstStyle/>
                    <a:p>
                      <a:pPr algn="ctr" fontAlgn="ctr"/>
                      <a:r>
                        <a:rPr lang="en-GB" sz="1100" b="0" i="0" u="none" strike="noStrike" dirty="0">
                          <a:solidFill>
                            <a:srgbClr val="000000"/>
                          </a:solidFill>
                          <a:effectLst/>
                          <a:latin typeface="Arial"/>
                          <a:cs typeface="Arial"/>
                        </a:rPr>
                        <a:t>78%</a:t>
                      </a:r>
                    </a:p>
                  </a:txBody>
                  <a:tcPr marL="7620" marR="7620" marT="7620" marB="0" anchor="ctr"/>
                </a:tc>
                <a:tc>
                  <a:txBody>
                    <a:bodyPr/>
                    <a:lstStyle/>
                    <a:p>
                      <a:pPr algn="ctr" fontAlgn="ctr"/>
                      <a:r>
                        <a:rPr lang="en-GB" sz="1100" b="1" i="0" u="none" strike="noStrike" dirty="0">
                          <a:solidFill>
                            <a:srgbClr val="000000"/>
                          </a:solidFill>
                          <a:effectLst/>
                          <a:latin typeface="Arial"/>
                          <a:cs typeface="Arial"/>
                        </a:rPr>
                        <a:t>91%</a:t>
                      </a:r>
                    </a:p>
                  </a:txBody>
                  <a:tcPr marL="7620" marR="7620" marT="762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a:latin typeface="Arial"/>
                        <a:cs typeface="Arial"/>
                      </a:endParaRPr>
                    </a:p>
                  </a:txBody>
                  <a:tcPr anchor="c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a:latin typeface="Arial"/>
                        <a:cs typeface="Arial"/>
                      </a:endParaRPr>
                    </a:p>
                  </a:txBody>
                  <a:tcPr anchor="ctr">
                    <a:solidFill>
                      <a:srgbClr val="00B050"/>
                    </a:solidFill>
                  </a:tcPr>
                </a:tc>
                <a:extLst>
                  <a:ext uri="{0D108BD9-81ED-4DB2-BD59-A6C34878D82A}">
                    <a16:rowId xmlns:a16="http://schemas.microsoft.com/office/drawing/2014/main" val="1912451162"/>
                  </a:ext>
                </a:extLst>
              </a:tr>
              <a:tr h="246181">
                <a:tc gridSpan="6">
                  <a:txBody>
                    <a:bodyPr/>
                    <a:lstStyle/>
                    <a:p>
                      <a:pPr algn="l"/>
                      <a:r>
                        <a:rPr lang="en-GB" sz="1100" b="1">
                          <a:solidFill>
                            <a:schemeClr val="bg1"/>
                          </a:solidFill>
                          <a:latin typeface="Arial"/>
                          <a:cs typeface="Arial"/>
                        </a:rPr>
                        <a:t>Perinatal Mental Health</a:t>
                      </a:r>
                    </a:p>
                  </a:txBody>
                  <a:tcPr>
                    <a:solidFill>
                      <a:srgbClr val="BE0273"/>
                    </a:solidFill>
                  </a:tcPr>
                </a:tc>
                <a:tc hMerge="1">
                  <a:txBody>
                    <a:bodyPr/>
                    <a:lstStyle/>
                    <a:p>
                      <a:endParaRPr lang="en-GB" sz="1400">
                        <a:latin typeface="Arial" panose="020B0604020202020204" pitchFamily="34" charset="0"/>
                        <a:cs typeface="Arial" panose="020B0604020202020204" pitchFamily="34" charset="0"/>
                      </a:endParaRPr>
                    </a:p>
                  </a:txBody>
                  <a:tcPr/>
                </a:tc>
                <a:tc hMerge="1">
                  <a:txBody>
                    <a:bodyPr/>
                    <a:lstStyle/>
                    <a:p>
                      <a:endParaRPr lang="en-GB" sz="1400">
                        <a:latin typeface="Arial" panose="020B0604020202020204" pitchFamily="34" charset="0"/>
                        <a:cs typeface="Arial" panose="020B0604020202020204" pitchFamily="34" charset="0"/>
                      </a:endParaRPr>
                    </a:p>
                  </a:txBody>
                  <a:tcPr/>
                </a:tc>
                <a:tc hMerge="1">
                  <a:txBody>
                    <a:bodyPr/>
                    <a:lstStyle/>
                    <a:p>
                      <a:endParaRPr lang="en-GB" sz="1400">
                        <a:latin typeface="Arial" panose="020B0604020202020204" pitchFamily="34" charset="0"/>
                        <a:cs typeface="Arial" panose="020B0604020202020204" pitchFamily="34" charset="0"/>
                      </a:endParaRPr>
                    </a:p>
                  </a:txBody>
                  <a:tcPr/>
                </a:tc>
                <a:tc hMerge="1">
                  <a:txBody>
                    <a:bodyPr/>
                    <a:lstStyle/>
                    <a:p>
                      <a:endParaRPr lang="en-GB" sz="1400">
                        <a:latin typeface="Arial" panose="020B0604020202020204" pitchFamily="34" charset="0"/>
                        <a:cs typeface="Arial" panose="020B0604020202020204" pitchFamily="34" charset="0"/>
                      </a:endParaRPr>
                    </a:p>
                  </a:txBody>
                  <a:tcPr/>
                </a:tc>
                <a:tc hMerge="1">
                  <a:txBody>
                    <a:bodyPr/>
                    <a:lstStyle/>
                    <a:p>
                      <a:endParaRPr lang="en-GB" sz="1400">
                        <a:latin typeface="Arial" panose="020B0604020202020204" pitchFamily="34" charset="0"/>
                        <a:cs typeface="Arial" panose="020B0604020202020204" pitchFamily="34" charset="0"/>
                      </a:endParaRPr>
                    </a:p>
                  </a:txBody>
                  <a:tcPr/>
                </a:tc>
                <a:tc>
                  <a:txBody>
                    <a:bodyPr/>
                    <a:lstStyle/>
                    <a:p>
                      <a:pPr algn="l"/>
                      <a:endParaRPr lang="en-GB" sz="1100" b="1">
                        <a:solidFill>
                          <a:schemeClr val="bg1"/>
                        </a:solidFill>
                        <a:latin typeface="Arial"/>
                        <a:cs typeface="Arial"/>
                      </a:endParaRPr>
                    </a:p>
                  </a:txBody>
                  <a:tcPr>
                    <a:solidFill>
                      <a:srgbClr val="BE0273"/>
                    </a:solidFill>
                  </a:tcPr>
                </a:tc>
                <a:extLst>
                  <a:ext uri="{0D108BD9-81ED-4DB2-BD59-A6C34878D82A}">
                    <a16:rowId xmlns:a16="http://schemas.microsoft.com/office/drawing/2014/main" val="3571639963"/>
                  </a:ext>
                </a:extLst>
              </a:tr>
              <a:tr h="407473">
                <a:tc>
                  <a:txBody>
                    <a:bodyPr/>
                    <a:lstStyle/>
                    <a:p>
                      <a:pPr algn="l"/>
                      <a:r>
                        <a:rPr lang="en-GB" sz="1100">
                          <a:latin typeface="Arial"/>
                          <a:cs typeface="Arial"/>
                        </a:rPr>
                        <a:t>Performance against National Plan for Number of Mothers Accessing Perinatal Services </a:t>
                      </a:r>
                    </a:p>
                  </a:txBody>
                  <a:tcPr/>
                </a:tc>
                <a:tc>
                  <a:txBody>
                    <a:bodyPr/>
                    <a:lstStyle/>
                    <a:p>
                      <a:pPr algn="ctr" fontAlgn="ctr"/>
                      <a:r>
                        <a:rPr lang="en-GB" sz="1100" b="0" i="0" u="none" strike="noStrike">
                          <a:solidFill>
                            <a:srgbClr val="000000"/>
                          </a:solidFill>
                          <a:effectLst/>
                          <a:latin typeface="Arial"/>
                          <a:cs typeface="Arial"/>
                        </a:rPr>
                        <a:t>100%</a:t>
                      </a:r>
                    </a:p>
                  </a:txBody>
                  <a:tcPr marL="7620" marR="7620" marT="7620" marB="0" anchor="ctr"/>
                </a:tc>
                <a:tc>
                  <a:txBody>
                    <a:bodyPr/>
                    <a:lstStyle/>
                    <a:p>
                      <a:pPr algn="ctr" fontAlgn="ctr"/>
                      <a:r>
                        <a:rPr lang="en-GB" sz="1100" b="1" i="0" u="none" strike="noStrike" dirty="0">
                          <a:solidFill>
                            <a:srgbClr val="000000"/>
                          </a:solidFill>
                          <a:effectLst/>
                          <a:latin typeface="Arial"/>
                          <a:cs typeface="Arial"/>
                        </a:rPr>
                        <a:t>105%</a:t>
                      </a:r>
                    </a:p>
                  </a:txBody>
                  <a:tcPr marL="7620" marR="7620" marT="7620" marB="0" anchor="ctr"/>
                </a:tc>
                <a:tc>
                  <a:txBody>
                    <a:bodyPr/>
                    <a:lstStyle/>
                    <a:p>
                      <a:pPr algn="ctr" fontAlgn="ctr"/>
                      <a:r>
                        <a:rPr lang="en-GB" sz="1100" b="0" i="0" u="none" strike="noStrike" dirty="0">
                          <a:solidFill>
                            <a:srgbClr val="000000"/>
                          </a:solidFill>
                          <a:effectLst/>
                          <a:latin typeface="Arial"/>
                          <a:cs typeface="Arial"/>
                        </a:rPr>
                        <a:t>103%</a:t>
                      </a:r>
                    </a:p>
                  </a:txBody>
                  <a:tcPr marL="7620" marR="7620" marT="7620" marB="0" anchor="ctr"/>
                </a:tc>
                <a:tc>
                  <a:txBody>
                    <a:bodyPr/>
                    <a:lstStyle/>
                    <a:p>
                      <a:pPr algn="ctr" fontAlgn="ctr">
                        <a:tabLst>
                          <a:tab pos="895350" algn="l"/>
                          <a:tab pos="989013" algn="l"/>
                        </a:tabLst>
                      </a:pPr>
                      <a:r>
                        <a:rPr lang="en-GB" sz="1100" b="1" i="0" u="none" strike="noStrike" dirty="0">
                          <a:solidFill>
                            <a:srgbClr val="000000"/>
                          </a:solidFill>
                          <a:effectLst/>
                          <a:latin typeface="Arial"/>
                          <a:cs typeface="Arial"/>
                        </a:rPr>
                        <a:t>113%</a:t>
                      </a:r>
                      <a:endParaRPr lang="en-GB" sz="1100" b="0" i="0" u="none" strike="noStrike" dirty="0">
                        <a:solidFill>
                          <a:srgbClr val="000000"/>
                        </a:solidFill>
                        <a:effectLst/>
                        <a:latin typeface="Arial"/>
                        <a:cs typeface="Arial"/>
                      </a:endParaRPr>
                    </a:p>
                  </a:txBody>
                  <a:tcPr marL="7620" marR="7620" marT="7620" marB="0" anchor="ctr"/>
                </a:tc>
                <a:tc>
                  <a:txBody>
                    <a:bodyPr/>
                    <a:lstStyle/>
                    <a:p>
                      <a:endParaRPr lang="en-GB" sz="1100" dirty="0">
                        <a:latin typeface="Arial"/>
                        <a:cs typeface="Arial"/>
                      </a:endParaRPr>
                    </a:p>
                  </a:txBody>
                  <a:tcPr>
                    <a:solidFill>
                      <a:srgbClr val="00B050"/>
                    </a:solidFill>
                  </a:tcPr>
                </a:tc>
                <a:tc>
                  <a:txBody>
                    <a:bodyPr/>
                    <a:lstStyle/>
                    <a:p>
                      <a:endParaRPr lang="en-GB" sz="1100">
                        <a:latin typeface="Arial"/>
                        <a:cs typeface="Arial"/>
                      </a:endParaRPr>
                    </a:p>
                  </a:txBody>
                  <a:tcPr>
                    <a:solidFill>
                      <a:srgbClr val="00B050"/>
                    </a:solidFill>
                  </a:tcPr>
                </a:tc>
                <a:extLst>
                  <a:ext uri="{0D108BD9-81ED-4DB2-BD59-A6C34878D82A}">
                    <a16:rowId xmlns:a16="http://schemas.microsoft.com/office/drawing/2014/main" val="985754556"/>
                  </a:ext>
                </a:extLst>
              </a:tr>
              <a:tr h="246181">
                <a:tc gridSpan="6">
                  <a:txBody>
                    <a:bodyPr/>
                    <a:lstStyle/>
                    <a:p>
                      <a:pPr algn="l"/>
                      <a:r>
                        <a:rPr lang="en-GB" sz="1100" b="1">
                          <a:solidFill>
                            <a:schemeClr val="bg1"/>
                          </a:solidFill>
                          <a:latin typeface="Arial"/>
                          <a:cs typeface="Arial"/>
                        </a:rPr>
                        <a:t>Adult Mental Health: Community Mental Health (CMH)</a:t>
                      </a:r>
                    </a:p>
                  </a:txBody>
                  <a:tcPr>
                    <a:solidFill>
                      <a:srgbClr val="2D2E89"/>
                    </a:solidFill>
                  </a:tcPr>
                </a:tc>
                <a:tc hMerge="1">
                  <a:txBody>
                    <a:bodyPr/>
                    <a:lstStyle/>
                    <a:p>
                      <a:endParaRPr lang="en-GB" sz="1400">
                        <a:latin typeface="Arial" panose="020B0604020202020204" pitchFamily="34" charset="0"/>
                        <a:cs typeface="Arial" panose="020B0604020202020204" pitchFamily="34" charset="0"/>
                      </a:endParaRPr>
                    </a:p>
                  </a:txBody>
                  <a:tcPr/>
                </a:tc>
                <a:tc hMerge="1">
                  <a:txBody>
                    <a:bodyPr/>
                    <a:lstStyle/>
                    <a:p>
                      <a:endParaRPr lang="en-GB" sz="1400">
                        <a:latin typeface="Arial" panose="020B0604020202020204" pitchFamily="34" charset="0"/>
                        <a:cs typeface="Arial" panose="020B0604020202020204" pitchFamily="34" charset="0"/>
                      </a:endParaRPr>
                    </a:p>
                  </a:txBody>
                  <a:tcPr/>
                </a:tc>
                <a:tc hMerge="1">
                  <a:txBody>
                    <a:bodyPr/>
                    <a:lstStyle/>
                    <a:p>
                      <a:endParaRPr lang="en-GB" sz="1400">
                        <a:latin typeface="Arial" panose="020B0604020202020204" pitchFamily="34" charset="0"/>
                        <a:cs typeface="Arial" panose="020B0604020202020204" pitchFamily="34" charset="0"/>
                      </a:endParaRPr>
                    </a:p>
                  </a:txBody>
                  <a:tcPr/>
                </a:tc>
                <a:tc hMerge="1">
                  <a:txBody>
                    <a:bodyPr/>
                    <a:lstStyle/>
                    <a:p>
                      <a:endParaRPr lang="en-GB" sz="1400">
                        <a:latin typeface="Arial" panose="020B0604020202020204" pitchFamily="34" charset="0"/>
                        <a:cs typeface="Arial" panose="020B0604020202020204" pitchFamily="34" charset="0"/>
                      </a:endParaRPr>
                    </a:p>
                  </a:txBody>
                  <a:tcPr/>
                </a:tc>
                <a:tc hMerge="1">
                  <a:txBody>
                    <a:bodyPr/>
                    <a:lstStyle/>
                    <a:p>
                      <a:endParaRPr lang="en-GB" sz="1400">
                        <a:latin typeface="Arial" panose="020B0604020202020204" pitchFamily="34" charset="0"/>
                        <a:cs typeface="Arial" panose="020B0604020202020204" pitchFamily="34" charset="0"/>
                      </a:endParaRPr>
                    </a:p>
                  </a:txBody>
                  <a:tcPr/>
                </a:tc>
                <a:tc>
                  <a:txBody>
                    <a:bodyPr/>
                    <a:lstStyle/>
                    <a:p>
                      <a:pPr algn="l"/>
                      <a:endParaRPr lang="en-GB" sz="1100" b="1">
                        <a:solidFill>
                          <a:schemeClr val="bg1"/>
                        </a:solidFill>
                        <a:latin typeface="Arial"/>
                        <a:cs typeface="Arial"/>
                      </a:endParaRPr>
                    </a:p>
                  </a:txBody>
                  <a:tcPr>
                    <a:solidFill>
                      <a:srgbClr val="2D2E89"/>
                    </a:solidFill>
                  </a:tcPr>
                </a:tc>
                <a:extLst>
                  <a:ext uri="{0D108BD9-81ED-4DB2-BD59-A6C34878D82A}">
                    <a16:rowId xmlns:a16="http://schemas.microsoft.com/office/drawing/2014/main" val="94390194"/>
                  </a:ext>
                </a:extLst>
              </a:tr>
              <a:tr h="407473">
                <a:tc>
                  <a:txBody>
                    <a:bodyPr/>
                    <a:lstStyle/>
                    <a:p>
                      <a:r>
                        <a:rPr lang="en-GB" sz="1100">
                          <a:latin typeface="Arial"/>
                          <a:cs typeface="Arial"/>
                        </a:rPr>
                        <a:t>% of People with a first episode of psychosis beginning treatment within two weeks of referral</a:t>
                      </a:r>
                    </a:p>
                  </a:txBody>
                  <a:tcPr anchor="ctr"/>
                </a:tc>
                <a:tc>
                  <a:txBody>
                    <a:bodyPr/>
                    <a:lstStyle/>
                    <a:p>
                      <a:pPr algn="ctr"/>
                      <a:r>
                        <a:rPr lang="en-GB" sz="1100">
                          <a:latin typeface="Arial"/>
                          <a:cs typeface="Arial"/>
                        </a:rPr>
                        <a:t>60%</a:t>
                      </a:r>
                    </a:p>
                  </a:txBody>
                  <a:tcPr anchor="ctr"/>
                </a:tc>
                <a:tc>
                  <a:txBody>
                    <a:bodyPr/>
                    <a:lstStyle/>
                    <a:p>
                      <a:pPr algn="ctr"/>
                      <a:r>
                        <a:rPr lang="en-GB" sz="1100" b="1" dirty="0">
                          <a:latin typeface="Arial"/>
                          <a:cs typeface="Arial"/>
                        </a:rPr>
                        <a:t>67%</a:t>
                      </a:r>
                    </a:p>
                  </a:txBody>
                  <a:tcPr anchor="ctr"/>
                </a:tc>
                <a:tc>
                  <a:txBody>
                    <a:bodyPr/>
                    <a:lstStyle/>
                    <a:p>
                      <a:pPr algn="ctr"/>
                      <a:r>
                        <a:rPr lang="en-GB" sz="1100" dirty="0">
                          <a:latin typeface="Arial"/>
                          <a:cs typeface="Arial"/>
                        </a:rPr>
                        <a:t>81%</a:t>
                      </a:r>
                    </a:p>
                  </a:txBody>
                  <a:tcPr anchor="ctr"/>
                </a:tc>
                <a:tc>
                  <a:txBody>
                    <a:bodyPr/>
                    <a:lstStyle/>
                    <a:p>
                      <a:pPr algn="ctr"/>
                      <a:r>
                        <a:rPr lang="en-GB" sz="1100" b="1" dirty="0">
                          <a:latin typeface="Arial"/>
                          <a:cs typeface="Arial"/>
                        </a:rPr>
                        <a:t>89%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a:solidFill>
                          <a:schemeClr val="bg1"/>
                        </a:solidFill>
                        <a:latin typeface="Arial"/>
                        <a:cs typeface="Arial"/>
                      </a:endParaRPr>
                    </a:p>
                  </a:txBody>
                  <a:tcPr anchor="ctr">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a:solidFill>
                          <a:schemeClr val="bg1"/>
                        </a:solidFill>
                        <a:latin typeface="Arial"/>
                        <a:cs typeface="Arial"/>
                      </a:endParaRPr>
                    </a:p>
                  </a:txBody>
                  <a:tcPr anchor="ctr">
                    <a:solidFill>
                      <a:srgbClr val="00B050"/>
                    </a:solidFill>
                  </a:tcPr>
                </a:tc>
                <a:extLst>
                  <a:ext uri="{0D108BD9-81ED-4DB2-BD59-A6C34878D82A}">
                    <a16:rowId xmlns:a16="http://schemas.microsoft.com/office/drawing/2014/main" val="272233204"/>
                  </a:ext>
                </a:extLst>
              </a:tr>
              <a:tr h="246181">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latin typeface="Arial"/>
                          <a:cs typeface="Arial"/>
                        </a:rPr>
                        <a:t>Adult mental health: NHS Talking Therapies, for depression and anxiety (formerly IAPT services)</a:t>
                      </a:r>
                    </a:p>
                  </a:txBody>
                  <a:tcPr anchor="ctr">
                    <a:solidFill>
                      <a:srgbClr val="0D75BA"/>
                    </a:solidFill>
                  </a:tcPr>
                </a:tc>
                <a:tc hMerge="1">
                  <a:txBody>
                    <a:bodyPr/>
                    <a:lstStyle/>
                    <a:p>
                      <a:pPr algn="ctr"/>
                      <a:endParaRPr lang="en-GB" sz="1200">
                        <a:latin typeface="Arial" panose="020B0604020202020204" pitchFamily="34" charset="0"/>
                        <a:cs typeface="Arial" panose="020B0604020202020204" pitchFamily="34" charset="0"/>
                      </a:endParaRPr>
                    </a:p>
                  </a:txBody>
                  <a:tcPr anchor="ctr"/>
                </a:tc>
                <a:tc hMerge="1">
                  <a:txBody>
                    <a:bodyPr/>
                    <a:lstStyle/>
                    <a:p>
                      <a:pPr algn="ctr"/>
                      <a:endParaRPr lang="en-GB" sz="1200" b="1">
                        <a:latin typeface="Arial" panose="020B0604020202020204" pitchFamily="34" charset="0"/>
                        <a:cs typeface="Arial" panose="020B0604020202020204" pitchFamily="34" charset="0"/>
                      </a:endParaRPr>
                    </a:p>
                  </a:txBody>
                  <a:tcPr anchor="ctr"/>
                </a:tc>
                <a:tc hMerge="1">
                  <a:txBody>
                    <a:bodyPr/>
                    <a:lstStyle/>
                    <a:p>
                      <a:pPr algn="ctr"/>
                      <a:endParaRPr lang="en-GB" sz="1200">
                        <a:latin typeface="Arial" panose="020B0604020202020204" pitchFamily="34" charset="0"/>
                        <a:cs typeface="Arial" panose="020B0604020202020204" pitchFamily="34" charset="0"/>
                      </a:endParaRPr>
                    </a:p>
                  </a:txBody>
                  <a:tcPr anchor="ctr"/>
                </a:tc>
                <a:tc hMerge="1">
                  <a:txBody>
                    <a:bodyPr/>
                    <a:lstStyle/>
                    <a:p>
                      <a:pPr algn="ctr"/>
                      <a:endParaRPr lang="en-GB" sz="1200" b="1">
                        <a:latin typeface="Arial" panose="020B0604020202020204" pitchFamily="34" charset="0"/>
                        <a:cs typeface="Arial" panose="020B0604020202020204" pitchFamily="34" charset="0"/>
                      </a:endParaRP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a:solidFill>
                          <a:schemeClr val="bg1"/>
                        </a:solidFill>
                        <a:latin typeface="Arial" panose="020B0604020202020204" pitchFamily="34" charset="0"/>
                        <a:cs typeface="Arial" panose="020B0604020202020204" pitchFamily="34" charset="0"/>
                      </a:endParaRPr>
                    </a:p>
                  </a:txBody>
                  <a:tcPr anchor="ctr">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a:solidFill>
                          <a:schemeClr val="bg1"/>
                        </a:solidFill>
                        <a:latin typeface="Arial"/>
                        <a:cs typeface="Arial"/>
                      </a:endParaRPr>
                    </a:p>
                  </a:txBody>
                  <a:tcPr anchor="ctr">
                    <a:solidFill>
                      <a:srgbClr val="0D75BA"/>
                    </a:solidFill>
                  </a:tcPr>
                </a:tc>
                <a:extLst>
                  <a:ext uri="{0D108BD9-81ED-4DB2-BD59-A6C34878D82A}">
                    <a16:rowId xmlns:a16="http://schemas.microsoft.com/office/drawing/2014/main" val="3900343217"/>
                  </a:ext>
                </a:extLst>
              </a:tr>
              <a:tr h="407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Arial"/>
                          <a:cs typeface="Arial"/>
                        </a:rPr>
                        <a:t>Proportion of people who begin treatment for NHS Talking Therapies within six weeks of Referral</a:t>
                      </a:r>
                    </a:p>
                  </a:txBody>
                  <a:tcPr anchor="ctr"/>
                </a:tc>
                <a:tc>
                  <a:txBody>
                    <a:bodyPr/>
                    <a:lstStyle/>
                    <a:p>
                      <a:pPr algn="ctr"/>
                      <a:r>
                        <a:rPr lang="en-GB" sz="1100">
                          <a:latin typeface="Arial"/>
                          <a:cs typeface="Arial"/>
                        </a:rPr>
                        <a:t>75%</a:t>
                      </a:r>
                    </a:p>
                  </a:txBody>
                  <a:tcPr anchor="ctr"/>
                </a:tc>
                <a:tc>
                  <a:txBody>
                    <a:bodyPr/>
                    <a:lstStyle/>
                    <a:p>
                      <a:pPr algn="ctr"/>
                      <a:r>
                        <a:rPr lang="en-GB" sz="1100" b="1" dirty="0">
                          <a:latin typeface="Arial"/>
                          <a:cs typeface="Arial"/>
                        </a:rPr>
                        <a:t>90%</a:t>
                      </a:r>
                    </a:p>
                  </a:txBody>
                  <a:tcPr anchor="ctr"/>
                </a:tc>
                <a:tc>
                  <a:txBody>
                    <a:bodyPr/>
                    <a:lstStyle/>
                    <a:p>
                      <a:pPr algn="ctr"/>
                      <a:r>
                        <a:rPr lang="en-GB" sz="1100" dirty="0">
                          <a:latin typeface="Arial"/>
                          <a:cs typeface="Arial"/>
                        </a:rPr>
                        <a:t>91%</a:t>
                      </a:r>
                    </a:p>
                  </a:txBody>
                  <a:tcPr anchor="ctr"/>
                </a:tc>
                <a:tc>
                  <a:txBody>
                    <a:bodyPr/>
                    <a:lstStyle/>
                    <a:p>
                      <a:pPr algn="ctr"/>
                      <a:r>
                        <a:rPr lang="en-GB" sz="1100" b="1" dirty="0">
                          <a:latin typeface="Arial"/>
                          <a:cs typeface="Arial"/>
                        </a:rPr>
                        <a:t>97%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a:solidFill>
                          <a:schemeClr val="bg1"/>
                        </a:solidFill>
                        <a:latin typeface="Arial"/>
                        <a:cs typeface="Arial"/>
                      </a:endParaRPr>
                    </a:p>
                  </a:txBody>
                  <a:tcPr anchor="ctr">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a:solidFill>
                          <a:schemeClr val="bg1"/>
                        </a:solidFill>
                        <a:latin typeface="Arial"/>
                        <a:cs typeface="Arial"/>
                      </a:endParaRPr>
                    </a:p>
                  </a:txBody>
                  <a:tcPr anchor="ctr">
                    <a:solidFill>
                      <a:srgbClr val="00B050"/>
                    </a:solidFill>
                  </a:tcPr>
                </a:tc>
                <a:extLst>
                  <a:ext uri="{0D108BD9-81ED-4DB2-BD59-A6C34878D82A}">
                    <a16:rowId xmlns:a16="http://schemas.microsoft.com/office/drawing/2014/main" val="2553991484"/>
                  </a:ext>
                </a:extLst>
              </a:tr>
              <a:tr h="407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Arial"/>
                          <a:cs typeface="Arial"/>
                        </a:rPr>
                        <a:t>Proportion of people who begin treatment for NHS Talking Therapies within 18 weeks of Referral</a:t>
                      </a:r>
                    </a:p>
                  </a:txBody>
                  <a:tcPr anchor="ctr"/>
                </a:tc>
                <a:tc>
                  <a:txBody>
                    <a:bodyPr/>
                    <a:lstStyle/>
                    <a:p>
                      <a:pPr algn="ctr"/>
                      <a:r>
                        <a:rPr lang="en-GB" sz="1100">
                          <a:latin typeface="Arial"/>
                          <a:cs typeface="Arial"/>
                        </a:rPr>
                        <a:t>95%</a:t>
                      </a:r>
                    </a:p>
                  </a:txBody>
                  <a:tcPr anchor="ctr"/>
                </a:tc>
                <a:tc>
                  <a:txBody>
                    <a:bodyPr/>
                    <a:lstStyle/>
                    <a:p>
                      <a:pPr algn="ctr"/>
                      <a:r>
                        <a:rPr lang="en-GB" sz="1100" b="1" dirty="0">
                          <a:latin typeface="Arial"/>
                          <a:cs typeface="Arial"/>
                        </a:rPr>
                        <a:t>99%</a:t>
                      </a:r>
                    </a:p>
                  </a:txBody>
                  <a:tcPr anchor="ctr"/>
                </a:tc>
                <a:tc>
                  <a:txBody>
                    <a:bodyPr/>
                    <a:lstStyle/>
                    <a:p>
                      <a:pPr algn="ctr"/>
                      <a:r>
                        <a:rPr lang="en-GB" sz="1100" dirty="0">
                          <a:latin typeface="Arial"/>
                          <a:cs typeface="Arial"/>
                        </a:rPr>
                        <a:t>97%</a:t>
                      </a:r>
                    </a:p>
                  </a:txBody>
                  <a:tcPr anchor="ctr"/>
                </a:tc>
                <a:tc>
                  <a:txBody>
                    <a:bodyPr/>
                    <a:lstStyle/>
                    <a:p>
                      <a:pPr algn="ctr"/>
                      <a:r>
                        <a:rPr lang="en-GB" sz="1100" b="1">
                          <a:latin typeface="Arial"/>
                          <a:cs typeface="Arial"/>
                        </a:rPr>
                        <a:t>100%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solidFill>
                        <a:latin typeface="Arial"/>
                        <a:cs typeface="Arial"/>
                      </a:endParaRPr>
                    </a:p>
                  </a:txBody>
                  <a:tcPr anchor="ctr">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a:solidFill>
                          <a:schemeClr val="bg1"/>
                        </a:solidFill>
                        <a:latin typeface="Arial"/>
                        <a:cs typeface="Arial"/>
                      </a:endParaRPr>
                    </a:p>
                  </a:txBody>
                  <a:tcPr anchor="ctr">
                    <a:solidFill>
                      <a:srgbClr val="00B050"/>
                    </a:solidFill>
                  </a:tcPr>
                </a:tc>
                <a:extLst>
                  <a:ext uri="{0D108BD9-81ED-4DB2-BD59-A6C34878D82A}">
                    <a16:rowId xmlns:a16="http://schemas.microsoft.com/office/drawing/2014/main" val="457939347"/>
                  </a:ext>
                </a:extLst>
              </a:tr>
              <a:tr h="407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Arial"/>
                          <a:cs typeface="Arial"/>
                        </a:rPr>
                        <a:t>NHS Talking Therapies: Proportion of Service users displaying Reliable Improvement</a:t>
                      </a:r>
                    </a:p>
                  </a:txBody>
                  <a:tcPr anchor="ctr"/>
                </a:tc>
                <a:tc>
                  <a:txBody>
                    <a:bodyPr/>
                    <a:lstStyle/>
                    <a:p>
                      <a:pPr algn="ctr"/>
                      <a:r>
                        <a:rPr lang="en-GB" sz="1100">
                          <a:latin typeface="Arial"/>
                          <a:cs typeface="Arial"/>
                        </a:rPr>
                        <a:t>67%</a:t>
                      </a:r>
                    </a:p>
                  </a:txBody>
                  <a:tcPr anchor="ctr"/>
                </a:tc>
                <a:tc>
                  <a:txBody>
                    <a:bodyPr/>
                    <a:lstStyle/>
                    <a:p>
                      <a:pPr algn="ctr"/>
                      <a:r>
                        <a:rPr lang="en-GB" sz="1100" b="1" dirty="0">
                          <a:latin typeface="Arial"/>
                          <a:cs typeface="Arial"/>
                        </a:rPr>
                        <a:t>69%</a:t>
                      </a:r>
                    </a:p>
                  </a:txBody>
                  <a:tcPr anchor="ctr"/>
                </a:tc>
                <a:tc>
                  <a:txBody>
                    <a:bodyPr/>
                    <a:lstStyle/>
                    <a:p>
                      <a:pPr algn="ctr"/>
                      <a:r>
                        <a:rPr lang="en-GB" sz="1100" dirty="0">
                          <a:latin typeface="Arial"/>
                          <a:cs typeface="Arial"/>
                        </a:rPr>
                        <a:t>68%</a:t>
                      </a:r>
                    </a:p>
                  </a:txBody>
                  <a:tcPr anchor="ctr"/>
                </a:tc>
                <a:tc>
                  <a:txBody>
                    <a:bodyPr/>
                    <a:lstStyle/>
                    <a:p>
                      <a:pPr algn="ctr"/>
                      <a:r>
                        <a:rPr lang="en-GB" sz="1100" b="1" dirty="0">
                          <a:latin typeface="Arial"/>
                          <a:cs typeface="Arial"/>
                        </a:rPr>
                        <a:t>69%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a:solidFill>
                          <a:schemeClr val="bg1"/>
                        </a:solidFill>
                        <a:latin typeface="Arial"/>
                        <a:cs typeface="Arial"/>
                      </a:endParaRPr>
                    </a:p>
                  </a:txBody>
                  <a:tcPr anchor="ctr">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a:solidFill>
                          <a:schemeClr val="bg1"/>
                        </a:solidFill>
                        <a:latin typeface="Arial"/>
                        <a:cs typeface="Arial"/>
                      </a:endParaRPr>
                    </a:p>
                  </a:txBody>
                  <a:tcPr anchor="ctr">
                    <a:solidFill>
                      <a:srgbClr val="00B050"/>
                    </a:solidFill>
                  </a:tcPr>
                </a:tc>
                <a:extLst>
                  <a:ext uri="{0D108BD9-81ED-4DB2-BD59-A6C34878D82A}">
                    <a16:rowId xmlns:a16="http://schemas.microsoft.com/office/drawing/2014/main" val="218152934"/>
                  </a:ext>
                </a:extLst>
              </a:tr>
              <a:tr h="407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Arial"/>
                          <a:cs typeface="Arial"/>
                        </a:rPr>
                        <a:t>NHS Talking Therapies: Proportion of Service users displaying Reliable Recovery</a:t>
                      </a:r>
                    </a:p>
                  </a:txBody>
                  <a:tcPr anchor="ctr"/>
                </a:tc>
                <a:tc>
                  <a:txBody>
                    <a:bodyPr/>
                    <a:lstStyle/>
                    <a:p>
                      <a:pPr algn="ctr"/>
                      <a:r>
                        <a:rPr lang="en-GB" sz="1100">
                          <a:latin typeface="Arial"/>
                          <a:cs typeface="Arial"/>
                        </a:rPr>
                        <a:t>48%</a:t>
                      </a:r>
                    </a:p>
                  </a:txBody>
                  <a:tcPr anchor="ctr"/>
                </a:tc>
                <a:tc>
                  <a:txBody>
                    <a:bodyPr/>
                    <a:lstStyle/>
                    <a:p>
                      <a:pPr algn="ctr"/>
                      <a:r>
                        <a:rPr lang="en-GB" sz="1100" b="1" dirty="0">
                          <a:latin typeface="Arial"/>
                          <a:cs typeface="Arial"/>
                        </a:rPr>
                        <a:t>48%</a:t>
                      </a:r>
                    </a:p>
                  </a:txBody>
                  <a:tcPr anchor="ctr"/>
                </a:tc>
                <a:tc>
                  <a:txBody>
                    <a:bodyPr/>
                    <a:lstStyle/>
                    <a:p>
                      <a:pPr algn="ctr"/>
                      <a:r>
                        <a:rPr lang="en-GB" sz="1100" dirty="0">
                          <a:latin typeface="Arial"/>
                          <a:cs typeface="Arial"/>
                        </a:rPr>
                        <a:t>50%</a:t>
                      </a:r>
                    </a:p>
                  </a:txBody>
                  <a:tcPr anchor="ctr"/>
                </a:tc>
                <a:tc>
                  <a:txBody>
                    <a:bodyPr/>
                    <a:lstStyle/>
                    <a:p>
                      <a:pPr algn="ctr"/>
                      <a:r>
                        <a:rPr lang="en-GB" sz="1100" b="1" dirty="0">
                          <a:latin typeface="Arial"/>
                          <a:cs typeface="Arial"/>
                        </a:rPr>
                        <a:t>51%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solidFill>
                        <a:latin typeface="Arial"/>
                        <a:cs typeface="Arial"/>
                      </a:endParaRPr>
                    </a:p>
                  </a:txBody>
                  <a:tcPr anchor="ctr">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a:solidFill>
                          <a:schemeClr val="bg1"/>
                        </a:solidFill>
                        <a:latin typeface="Arial"/>
                        <a:cs typeface="Arial"/>
                      </a:endParaRPr>
                    </a:p>
                  </a:txBody>
                  <a:tcPr anchor="ctr">
                    <a:solidFill>
                      <a:srgbClr val="00B050"/>
                    </a:solidFill>
                  </a:tcPr>
                </a:tc>
                <a:extLst>
                  <a:ext uri="{0D108BD9-81ED-4DB2-BD59-A6C34878D82A}">
                    <a16:rowId xmlns:a16="http://schemas.microsoft.com/office/drawing/2014/main" val="284493173"/>
                  </a:ext>
                </a:extLst>
              </a:tr>
              <a:tr h="246181">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latin typeface="Arial"/>
                          <a:cs typeface="Arial"/>
                        </a:rPr>
                        <a:t>Crisis and acute care and use of the Mental Health Act (MHA)</a:t>
                      </a:r>
                      <a:endParaRPr lang="en-GB" sz="1100">
                        <a:latin typeface="Arial"/>
                        <a:cs typeface="Arial"/>
                      </a:endParaRPr>
                    </a:p>
                  </a:txBody>
                  <a:tcPr anchor="ctr">
                    <a:solidFill>
                      <a:srgbClr val="009ECD"/>
                    </a:solidFill>
                  </a:tcPr>
                </a:tc>
                <a:tc hMerge="1">
                  <a:txBody>
                    <a:bodyPr/>
                    <a:lstStyle/>
                    <a:p>
                      <a:pPr algn="ctr"/>
                      <a:endParaRPr lang="en-GB" sz="1200">
                        <a:latin typeface="Arial" panose="020B0604020202020204" pitchFamily="34" charset="0"/>
                        <a:cs typeface="Arial" panose="020B0604020202020204" pitchFamily="34" charset="0"/>
                      </a:endParaRPr>
                    </a:p>
                  </a:txBody>
                  <a:tcPr anchor="ctr"/>
                </a:tc>
                <a:tc hMerge="1">
                  <a:txBody>
                    <a:bodyPr/>
                    <a:lstStyle/>
                    <a:p>
                      <a:pPr algn="ctr"/>
                      <a:endParaRPr lang="en-GB" sz="1200" b="1">
                        <a:latin typeface="Arial" panose="020B0604020202020204" pitchFamily="34" charset="0"/>
                        <a:cs typeface="Arial" panose="020B0604020202020204" pitchFamily="34" charset="0"/>
                      </a:endParaRPr>
                    </a:p>
                  </a:txBody>
                  <a:tcPr anchor="ctr"/>
                </a:tc>
                <a:tc hMerge="1">
                  <a:txBody>
                    <a:bodyPr/>
                    <a:lstStyle/>
                    <a:p>
                      <a:pPr algn="ctr"/>
                      <a:endParaRPr lang="en-GB" sz="1200">
                        <a:latin typeface="Arial" panose="020B0604020202020204" pitchFamily="34" charset="0"/>
                        <a:cs typeface="Arial" panose="020B0604020202020204" pitchFamily="34" charset="0"/>
                      </a:endParaRPr>
                    </a:p>
                  </a:txBody>
                  <a:tcPr anchor="ctr"/>
                </a:tc>
                <a:tc hMerge="1">
                  <a:txBody>
                    <a:bodyPr/>
                    <a:lstStyle/>
                    <a:p>
                      <a:pPr algn="ctr"/>
                      <a:endParaRPr lang="en-GB" sz="1200" b="1">
                        <a:latin typeface="Arial" panose="020B0604020202020204" pitchFamily="34" charset="0"/>
                        <a:cs typeface="Arial" panose="020B0604020202020204" pitchFamily="34" charset="0"/>
                      </a:endParaRP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a:solidFill>
                          <a:schemeClr val="bg1"/>
                        </a:solidFill>
                        <a:latin typeface="Arial" panose="020B0604020202020204" pitchFamily="34" charset="0"/>
                        <a:cs typeface="Arial" panose="020B0604020202020204" pitchFamily="34" charset="0"/>
                      </a:endParaRPr>
                    </a:p>
                  </a:txBody>
                  <a:tcPr anchor="ctr">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a:latin typeface="Arial"/>
                        <a:cs typeface="Arial"/>
                      </a:endParaRPr>
                    </a:p>
                  </a:txBody>
                  <a:tcPr anchor="ctr">
                    <a:solidFill>
                      <a:srgbClr val="009ECD"/>
                    </a:solidFill>
                  </a:tcPr>
                </a:tc>
                <a:extLst>
                  <a:ext uri="{0D108BD9-81ED-4DB2-BD59-A6C34878D82A}">
                    <a16:rowId xmlns:a16="http://schemas.microsoft.com/office/drawing/2014/main" val="2381165093"/>
                  </a:ext>
                </a:extLst>
              </a:tr>
              <a:tr h="407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Arial"/>
                          <a:cs typeface="Arial"/>
                        </a:rPr>
                        <a:t>% of people followed up within 72 hours of discharge from an inpatient ward</a:t>
                      </a:r>
                    </a:p>
                  </a:txBody>
                  <a:tcPr anchor="ctr"/>
                </a:tc>
                <a:tc>
                  <a:txBody>
                    <a:bodyPr/>
                    <a:lstStyle/>
                    <a:p>
                      <a:pPr algn="ctr"/>
                      <a:r>
                        <a:rPr lang="en-GB" sz="1100">
                          <a:latin typeface="Arial"/>
                          <a:cs typeface="Arial"/>
                        </a:rPr>
                        <a:t>80%</a:t>
                      </a:r>
                    </a:p>
                  </a:txBody>
                  <a:tcPr anchor="ctr"/>
                </a:tc>
                <a:tc>
                  <a:txBody>
                    <a:bodyPr/>
                    <a:lstStyle/>
                    <a:p>
                      <a:pPr algn="ctr"/>
                      <a:r>
                        <a:rPr lang="en-GB" sz="1100" b="1" dirty="0">
                          <a:latin typeface="Arial"/>
                          <a:cs typeface="Arial"/>
                        </a:rPr>
                        <a:t>72%</a:t>
                      </a:r>
                    </a:p>
                  </a:txBody>
                  <a:tcPr anchor="ctr"/>
                </a:tc>
                <a:tc>
                  <a:txBody>
                    <a:bodyPr/>
                    <a:lstStyle/>
                    <a:p>
                      <a:pPr algn="ctr"/>
                      <a:r>
                        <a:rPr lang="en-GB" sz="1100" dirty="0">
                          <a:latin typeface="Arial"/>
                          <a:cs typeface="Arial"/>
                        </a:rPr>
                        <a:t>69%</a:t>
                      </a:r>
                    </a:p>
                  </a:txBody>
                  <a:tcPr anchor="ctr"/>
                </a:tc>
                <a:tc>
                  <a:txBody>
                    <a:bodyPr/>
                    <a:lstStyle/>
                    <a:p>
                      <a:pPr algn="ctr"/>
                      <a:r>
                        <a:rPr lang="en-GB" sz="1100" b="1" dirty="0">
                          <a:latin typeface="Arial"/>
                          <a:cs typeface="Arial"/>
                        </a:rPr>
                        <a:t>86%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a:solidFill>
                          <a:schemeClr val="bg1"/>
                        </a:solidFill>
                        <a:latin typeface="Arial"/>
                        <a:cs typeface="Arial"/>
                      </a:endParaRPr>
                    </a:p>
                  </a:txBody>
                  <a:tcPr anchor="ctr">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a:solidFill>
                          <a:schemeClr val="bg1"/>
                        </a:solidFill>
                        <a:latin typeface="Arial"/>
                        <a:cs typeface="Arial"/>
                      </a:endParaRPr>
                    </a:p>
                  </a:txBody>
                  <a:tcPr anchor="ctr">
                    <a:solidFill>
                      <a:srgbClr val="00B050"/>
                    </a:solidFill>
                  </a:tcPr>
                </a:tc>
                <a:extLst>
                  <a:ext uri="{0D108BD9-81ED-4DB2-BD59-A6C34878D82A}">
                    <a16:rowId xmlns:a16="http://schemas.microsoft.com/office/drawing/2014/main" val="2263716696"/>
                  </a:ext>
                </a:extLst>
              </a:tr>
              <a:tr h="246562">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latin typeface="Arial"/>
                          <a:cs typeface="Arial"/>
                        </a:rPr>
                        <a:t>Acute hospital mental health liaison </a:t>
                      </a:r>
                    </a:p>
                  </a:txBody>
                  <a:tcPr anchor="ctr">
                    <a:solidFill>
                      <a:srgbClr val="C41C7D"/>
                    </a:solidFill>
                  </a:tcPr>
                </a:tc>
                <a:tc hMerge="1">
                  <a:txBody>
                    <a:bodyPr/>
                    <a:lstStyle/>
                    <a:p>
                      <a:pPr algn="ctr"/>
                      <a:endParaRPr lang="en-GB" sz="1200">
                        <a:latin typeface="Arial" panose="020B0604020202020204" pitchFamily="34" charset="0"/>
                        <a:cs typeface="Arial" panose="020B0604020202020204" pitchFamily="34" charset="0"/>
                      </a:endParaRPr>
                    </a:p>
                  </a:txBody>
                  <a:tcPr anchor="ctr"/>
                </a:tc>
                <a:tc hMerge="1">
                  <a:txBody>
                    <a:bodyPr/>
                    <a:lstStyle/>
                    <a:p>
                      <a:pPr algn="ctr"/>
                      <a:endParaRPr lang="en-GB" sz="1200" b="1">
                        <a:latin typeface="Arial" panose="020B0604020202020204" pitchFamily="34" charset="0"/>
                        <a:cs typeface="Arial" panose="020B0604020202020204" pitchFamily="34" charset="0"/>
                      </a:endParaRPr>
                    </a:p>
                  </a:txBody>
                  <a:tcPr anchor="ctr"/>
                </a:tc>
                <a:tc hMerge="1">
                  <a:txBody>
                    <a:bodyPr/>
                    <a:lstStyle/>
                    <a:p>
                      <a:pPr algn="ctr"/>
                      <a:endParaRPr lang="en-GB" sz="1200">
                        <a:latin typeface="Arial" panose="020B0604020202020204" pitchFamily="34" charset="0"/>
                        <a:cs typeface="Arial" panose="020B0604020202020204" pitchFamily="34" charset="0"/>
                      </a:endParaRPr>
                    </a:p>
                  </a:txBody>
                  <a:tcPr anchor="ctr"/>
                </a:tc>
                <a:tc hMerge="1">
                  <a:txBody>
                    <a:bodyPr/>
                    <a:lstStyle/>
                    <a:p>
                      <a:pPr algn="ctr"/>
                      <a:endParaRPr lang="en-GB" sz="1200" b="1">
                        <a:latin typeface="Arial" panose="020B0604020202020204" pitchFamily="34" charset="0"/>
                        <a:cs typeface="Arial" panose="020B0604020202020204" pitchFamily="34" charset="0"/>
                      </a:endParaRP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a:solidFill>
                          <a:schemeClr val="bg1"/>
                        </a:solidFill>
                        <a:latin typeface="Arial" panose="020B0604020202020204" pitchFamily="34" charset="0"/>
                        <a:cs typeface="Arial" panose="020B0604020202020204" pitchFamily="34" charset="0"/>
                      </a:endParaRPr>
                    </a:p>
                  </a:txBody>
                  <a:tcPr anchor="ctr">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a:solidFill>
                          <a:schemeClr val="bg1"/>
                        </a:solidFill>
                        <a:latin typeface="Arial"/>
                        <a:cs typeface="Arial"/>
                      </a:endParaRPr>
                    </a:p>
                  </a:txBody>
                  <a:tcPr anchor="ctr">
                    <a:solidFill>
                      <a:srgbClr val="C41C7D"/>
                    </a:solidFill>
                  </a:tcPr>
                </a:tc>
                <a:extLst>
                  <a:ext uri="{0D108BD9-81ED-4DB2-BD59-A6C34878D82A}">
                    <a16:rowId xmlns:a16="http://schemas.microsoft.com/office/drawing/2014/main" val="682594881"/>
                  </a:ext>
                </a:extLst>
              </a:tr>
              <a:tr h="407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Arial"/>
                          <a:cs typeface="Arial"/>
                        </a:rPr>
                        <a:t>Percentage of new referrals to liaison psychiatry teams from A&amp;E seen within one hour</a:t>
                      </a:r>
                    </a:p>
                  </a:txBody>
                  <a:tcPr anchor="ctr"/>
                </a:tc>
                <a:tc>
                  <a:txBody>
                    <a:bodyPr/>
                    <a:lstStyle/>
                    <a:p>
                      <a:pPr algn="ctr"/>
                      <a:r>
                        <a:rPr lang="en-GB" sz="1100">
                          <a:latin typeface="Arial"/>
                          <a:cs typeface="Arial"/>
                        </a:rPr>
                        <a:t>None set</a:t>
                      </a:r>
                    </a:p>
                  </a:txBody>
                  <a:tcPr anchor="ctr"/>
                </a:tc>
                <a:tc>
                  <a:txBody>
                    <a:bodyPr/>
                    <a:lstStyle/>
                    <a:p>
                      <a:pPr algn="ctr"/>
                      <a:r>
                        <a:rPr lang="en-GB" sz="1100" b="1" dirty="0">
                          <a:latin typeface="Arial"/>
                          <a:cs typeface="Arial"/>
                        </a:rPr>
                        <a:t>68%</a:t>
                      </a:r>
                    </a:p>
                  </a:txBody>
                  <a:tcPr anchor="ctr"/>
                </a:tc>
                <a:tc>
                  <a:txBody>
                    <a:bodyPr/>
                    <a:lstStyle/>
                    <a:p>
                      <a:pPr algn="ctr"/>
                      <a:r>
                        <a:rPr lang="en-GB" sz="1100" dirty="0">
                          <a:latin typeface="Arial"/>
                          <a:cs typeface="Arial"/>
                        </a:rPr>
                        <a:t>73%</a:t>
                      </a:r>
                    </a:p>
                  </a:txBody>
                  <a:tcPr anchor="ctr"/>
                </a:tc>
                <a:tc>
                  <a:txBody>
                    <a:bodyPr/>
                    <a:lstStyle/>
                    <a:p>
                      <a:pPr algn="ctr"/>
                      <a:r>
                        <a:rPr lang="en-GB" sz="1100" b="1" dirty="0">
                          <a:latin typeface="Arial"/>
                          <a:cs typeface="Arial"/>
                        </a:rPr>
                        <a:t>81%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solidFill>
                        <a:latin typeface="Arial"/>
                        <a:cs typeface="Arial"/>
                      </a:endParaRPr>
                    </a:p>
                  </a:txBody>
                  <a:tcPr anchor="c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50" dirty="0">
                        <a:solidFill>
                          <a:schemeClr val="bg1"/>
                        </a:solidFill>
                        <a:latin typeface="Arial" panose="020B0604020202020204" pitchFamily="34" charset="0"/>
                        <a:cs typeface="Arial" panose="020B0604020202020204" pitchFamily="34" charset="0"/>
                      </a:endParaRPr>
                    </a:p>
                  </a:txBody>
                  <a:tcPr anchor="ctr">
                    <a:solidFill>
                      <a:srgbClr val="00B050"/>
                    </a:solidFill>
                  </a:tcPr>
                </a:tc>
                <a:extLst>
                  <a:ext uri="{0D108BD9-81ED-4DB2-BD59-A6C34878D82A}">
                    <a16:rowId xmlns:a16="http://schemas.microsoft.com/office/drawing/2014/main" val="2941613504"/>
                  </a:ext>
                </a:extLst>
              </a:tr>
            </a:tbl>
          </a:graphicData>
        </a:graphic>
      </p:graphicFrame>
      <p:pic>
        <p:nvPicPr>
          <p:cNvPr id="12" name="Picture 11" descr="A blue and white logo&#10;&#10;Description automatically generated">
            <a:extLst>
              <a:ext uri="{FF2B5EF4-FFF2-40B4-BE49-F238E27FC236}">
                <a16:creationId xmlns:a16="http://schemas.microsoft.com/office/drawing/2014/main" id="{9AEF5A84-373F-AB2D-361C-9F8F247093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63199" y="156623"/>
            <a:ext cx="1289645" cy="486344"/>
          </a:xfrm>
          <a:prstGeom prst="rect">
            <a:avLst/>
          </a:prstGeom>
        </p:spPr>
      </p:pic>
      <p:sp>
        <p:nvSpPr>
          <p:cNvPr id="14" name="TextBox 13">
            <a:extLst>
              <a:ext uri="{FF2B5EF4-FFF2-40B4-BE49-F238E27FC236}">
                <a16:creationId xmlns:a16="http://schemas.microsoft.com/office/drawing/2014/main" id="{04034026-5314-E84F-A98A-0A6F2EB0A541}"/>
              </a:ext>
            </a:extLst>
          </p:cNvPr>
          <p:cNvSpPr txBox="1"/>
          <p:nvPr/>
        </p:nvSpPr>
        <p:spPr>
          <a:xfrm>
            <a:off x="6742545" y="301460"/>
            <a:ext cx="445295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Performance as per MH Core Data Pack – April 2025 updated</a:t>
            </a:r>
          </a:p>
        </p:txBody>
      </p:sp>
      <p:sp>
        <p:nvSpPr>
          <p:cNvPr id="4" name="Rectangle: Rounded Corners 3">
            <a:extLst>
              <a:ext uri="{FF2B5EF4-FFF2-40B4-BE49-F238E27FC236}">
                <a16:creationId xmlns:a16="http://schemas.microsoft.com/office/drawing/2014/main" id="{540FD7CC-EE57-6BA0-DCEF-2A7628263F5D}"/>
              </a:ext>
            </a:extLst>
          </p:cNvPr>
          <p:cNvSpPr/>
          <p:nvPr/>
        </p:nvSpPr>
        <p:spPr>
          <a:xfrm>
            <a:off x="-302619" y="81661"/>
            <a:ext cx="7045164" cy="598910"/>
          </a:xfrm>
          <a:prstGeom prst="roundRect">
            <a:avLst>
              <a:gd name="adj" fmla="val 23878"/>
            </a:avLst>
          </a:prstGeom>
          <a:solidFill>
            <a:srgbClr val="1D684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20">
            <a:extLst>
              <a:ext uri="{FF2B5EF4-FFF2-40B4-BE49-F238E27FC236}">
                <a16:creationId xmlns:a16="http://schemas.microsoft.com/office/drawing/2014/main" id="{0A663CEF-112F-BC44-3F23-A7E3A6F68D98}"/>
              </a:ext>
            </a:extLst>
          </p:cNvPr>
          <p:cNvSpPr txBox="1"/>
          <p:nvPr/>
        </p:nvSpPr>
        <p:spPr>
          <a:xfrm>
            <a:off x="263660" y="139009"/>
            <a:ext cx="6400554" cy="461665"/>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Improving Health – </a:t>
            </a:r>
            <a:r>
              <a:rPr kumimoji="0" lang="en-GB" sz="2400" i="0" u="none" strike="noStrike" kern="1200" cap="none" spc="0" normalizeH="0" baseline="0" noProof="0">
                <a:ln>
                  <a:noFill/>
                </a:ln>
                <a:solidFill>
                  <a:prstClr val="white"/>
                </a:solidFill>
                <a:effectLst/>
                <a:uLnTx/>
                <a:uFillTx/>
                <a:latin typeface="Arial"/>
                <a:ea typeface="+mn-ea"/>
                <a:cs typeface="Arial"/>
              </a:rPr>
              <a:t>Performance 2025/26</a:t>
            </a:r>
            <a:endParaRPr kumimoji="0" lang="en-GB" sz="2400" i="0" u="none" strike="noStrike" kern="1200" cap="none" spc="0" normalizeH="0" baseline="0" noProof="0" dirty="0">
              <a:ln>
                <a:noFill/>
              </a:ln>
              <a:solidFill>
                <a:prstClr val="white"/>
              </a:solidFill>
              <a:effectLst/>
              <a:uLnTx/>
              <a:uFillTx/>
              <a:latin typeface="Arial"/>
              <a:ea typeface="+mn-ea"/>
              <a:cs typeface="Arial"/>
            </a:endParaRPr>
          </a:p>
        </p:txBody>
      </p:sp>
      <p:pic>
        <p:nvPicPr>
          <p:cNvPr id="2" name="Picture 1">
            <a:extLst>
              <a:ext uri="{FF2B5EF4-FFF2-40B4-BE49-F238E27FC236}">
                <a16:creationId xmlns:a16="http://schemas.microsoft.com/office/drawing/2014/main" id="{BCA69464-74F4-B4CE-0600-95A512F17182}"/>
              </a:ext>
            </a:extLst>
          </p:cNvPr>
          <p:cNvPicPr>
            <a:picLocks noChangeAspect="1"/>
          </p:cNvPicPr>
          <p:nvPr/>
        </p:nvPicPr>
        <p:blipFill>
          <a:blip r:embed="rId4"/>
          <a:stretch>
            <a:fillRect/>
          </a:stretch>
        </p:blipFill>
        <p:spPr>
          <a:xfrm>
            <a:off x="-938245" y="-199648"/>
            <a:ext cx="931860" cy="6895604"/>
          </a:xfrm>
          <a:prstGeom prst="rect">
            <a:avLst/>
          </a:prstGeom>
        </p:spPr>
      </p:pic>
    </p:spTree>
    <p:extLst>
      <p:ext uri="{BB962C8B-B14F-4D97-AF65-F5344CB8AC3E}">
        <p14:creationId xmlns:p14="http://schemas.microsoft.com/office/powerpoint/2010/main" val="2579899872"/>
      </p:ext>
    </p:extLst>
  </p:cSld>
  <p:clrMapOvr>
    <a:masterClrMapping/>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DA7DF108CA6245983680316FC18B80" ma:contentTypeVersion="6" ma:contentTypeDescription="Create a new document." ma:contentTypeScope="" ma:versionID="e32f3de374c3e0977d2430cbaa1bdcb6">
  <xsd:schema xmlns:xsd="http://www.w3.org/2001/XMLSchema" xmlns:xs="http://www.w3.org/2001/XMLSchema" xmlns:p="http://schemas.microsoft.com/office/2006/metadata/properties" xmlns:ns2="c7fd0763-b53e-4089-8ee0-a4292949bfd2" xmlns:ns3="91f69e0b-2d3a-491c-a530-d91604889256" targetNamespace="http://schemas.microsoft.com/office/2006/metadata/properties" ma:root="true" ma:fieldsID="30b4fc73fcd0f2a91bda87f2568655ad" ns2:_="" ns3:_="">
    <xsd:import namespace="c7fd0763-b53e-4089-8ee0-a4292949bfd2"/>
    <xsd:import namespace="91f69e0b-2d3a-491c-a530-d9160488925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fd0763-b53e-4089-8ee0-a4292949bf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f69e0b-2d3a-491c-a530-d9160488925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91f69e0b-2d3a-491c-a530-d91604889256">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2D8022-17B6-4168-A637-BE7AD29090F3}">
  <ds:schemaRefs>
    <ds:schemaRef ds:uri="http://schemas.microsoft.com/office/2006/metadata/contentType"/>
    <ds:schemaRef ds:uri="http://schemas.microsoft.com/office/2006/metadata/properties/metaAttributes"/>
    <ds:schemaRef ds:uri="http://www.w3.org/2000/xmlns/"/>
    <ds:schemaRef ds:uri="http://www.w3.org/2001/XMLSchema"/>
    <ds:schemaRef ds:uri="c7fd0763-b53e-4089-8ee0-a4292949bfd2"/>
    <ds:schemaRef ds:uri="91f69e0b-2d3a-491c-a530-d91604889256"/>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805573-37FA-4D6B-9824-B691D2BD8773}">
  <ds:schemaRefs>
    <ds:schemaRef ds:uri="http://schemas.microsoft.com/office/2006/metadata/properties"/>
    <ds:schemaRef ds:uri="http://www.w3.org/2000/xmlns/"/>
    <ds:schemaRef ds:uri="91f69e0b-2d3a-491c-a530-d91604889256"/>
    <ds:schemaRef ds:uri="http://www.w3.org/2001/XMLSchema-instance"/>
    <ds:schemaRef ds:uri="http://schemas.microsoft.com/office/infopath/2007/PartnerControls"/>
  </ds:schemaRefs>
</ds:datastoreItem>
</file>

<file path=customXml/itemProps3.xml><?xml version="1.0" encoding="utf-8"?>
<ds:datastoreItem xmlns:ds="http://schemas.openxmlformats.org/officeDocument/2006/customXml" ds:itemID="{B0ACA9D1-6699-47E9-995F-6FF6EA3B9783}">
  <ds:schemaRefs>
    <ds:schemaRef ds:uri="http://schemas.microsoft.com/sharepoint/v3/contenttype/forms"/>
  </ds:schemaRefs>
</ds:datastoreItem>
</file>

<file path=docMetadata/LabelInfo.xml><?xml version="1.0" encoding="utf-8"?>
<clbl:labelList xmlns:clbl="http://schemas.microsoft.com/office/2020/mipLabelMetadata">
  <clbl:label id="{82269efb-eeb6-4b46-8c31-12129d03b014}" enabled="0" method="" siteId="{82269efb-eeb6-4b46-8c31-12129d03b014}" removed="1"/>
</clbl:labelList>
</file>

<file path=docProps/app.xml><?xml version="1.0" encoding="utf-8"?>
<Properties xmlns="http://schemas.openxmlformats.org/officeDocument/2006/extended-properties" xmlns:vt="http://schemas.openxmlformats.org/officeDocument/2006/docPropsVTypes">
  <TotalTime>5586</TotalTime>
  <Words>2554</Words>
  <Application>Microsoft Office PowerPoint</Application>
  <PresentationFormat>Widescreen</PresentationFormat>
  <Paragraphs>397</Paragraphs>
  <Slides>24</Slides>
  <Notes>5</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24</vt:i4>
      </vt:variant>
    </vt:vector>
  </HeadingPairs>
  <TitlesOfParts>
    <vt:vector size="36" baseType="lpstr">
      <vt:lpstr>Arial</vt:lpstr>
      <vt:lpstr>Arial Bold</vt:lpstr>
      <vt:lpstr>Arial,Sans-Serif</vt:lpstr>
      <vt:lpstr>Arial-BoldMT</vt:lpstr>
      <vt:lpstr>ArialMT</vt:lpstr>
      <vt:lpstr>Calibri</vt:lpstr>
      <vt:lpstr>Calibri Light</vt:lpstr>
      <vt:lpstr>2_Office Theme</vt:lpstr>
      <vt:lpstr>1_Office Theme</vt:lpstr>
      <vt:lpstr>1_Office Theme</vt:lpstr>
      <vt:lpstr>Office Theme</vt:lpstr>
      <vt:lpstr>Office Theme</vt:lpstr>
      <vt:lpstr>PowerPoint Presentation</vt:lpstr>
      <vt:lpstr>PowerPoint Presentation</vt:lpstr>
      <vt:lpstr>PowerPoint Presentation</vt:lpstr>
      <vt:lpstr>PowerPoint Presentation</vt:lpstr>
      <vt:lpstr>Our NSFT strategic priorities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Improving Culture – Listening into Action</vt:lpstr>
      <vt:lpstr>PowerPoint Presentation</vt:lpstr>
      <vt:lpstr>PowerPoint Presentation</vt:lpstr>
      <vt:lpstr>PowerPoint Presentation</vt:lpstr>
      <vt:lpstr>PowerPoint Presentation</vt:lpstr>
      <vt:lpstr>PowerPoint Presentation</vt:lpstr>
    </vt:vector>
  </TitlesOfParts>
  <Company>Norfolk and Suffolk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Graveling Emma (NSFT)</dc:creator>
  <cp:lastModifiedBy>Driver Rebecca (NSFT)</cp:lastModifiedBy>
  <cp:revision>309</cp:revision>
  <dcterms:created xsi:type="dcterms:W3CDTF">2024-07-04T15:37:33Z</dcterms:created>
  <dcterms:modified xsi:type="dcterms:W3CDTF">2025-08-06T16:12:58Z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0x010100B0DA7DF108CA6245983680316FC18B80</vt:lpwstr>
  </property>
  <property fmtid="{D5CDD505-2E9C-101B-9397-08002B2CF9AE}" pid="3" name="Order">
    <vt:r8>143200</vt:r8>
  </property>
  <property fmtid="{D5CDD505-2E9C-101B-9397-08002B2CF9AE}" pid="4" name="TriggerFlowInfo">
    <vt:lpwstr/>
  </property>
  <property fmtid="{D5CDD505-2E9C-101B-9397-08002B2CF9AE}" pid="5" name="ComplianceAssetId">
    <vt:lpwstr/>
  </property>
  <property fmtid="{D5CDD505-2E9C-101B-9397-08002B2CF9AE}" pid="6" name="_ExtendedDescription">
    <vt:lpwstr/>
  </property>
</Properties>
</file>